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3" r:id="rId1"/>
    <p:sldMasterId id="2147484026" r:id="rId2"/>
    <p:sldMasterId id="2147484096" r:id="rId3"/>
    <p:sldMasterId id="2147484101" r:id="rId4"/>
    <p:sldMasterId id="2147484106" r:id="rId5"/>
    <p:sldMasterId id="2147484127" r:id="rId6"/>
  </p:sldMasterIdLst>
  <p:notesMasterIdLst>
    <p:notesMasterId r:id="rId43"/>
  </p:notesMasterIdLst>
  <p:handoutMasterIdLst>
    <p:handoutMasterId r:id="rId44"/>
  </p:handoutMasterIdLst>
  <p:sldIdLst>
    <p:sldId id="256" r:id="rId7"/>
    <p:sldId id="879" r:id="rId8"/>
    <p:sldId id="744" r:id="rId9"/>
    <p:sldId id="896" r:id="rId10"/>
    <p:sldId id="897" r:id="rId11"/>
    <p:sldId id="898" r:id="rId12"/>
    <p:sldId id="891" r:id="rId13"/>
    <p:sldId id="899" r:id="rId14"/>
    <p:sldId id="837" r:id="rId15"/>
    <p:sldId id="865" r:id="rId16"/>
    <p:sldId id="710" r:id="rId17"/>
    <p:sldId id="711" r:id="rId18"/>
    <p:sldId id="723" r:id="rId19"/>
    <p:sldId id="852" r:id="rId20"/>
    <p:sldId id="724" r:id="rId21"/>
    <p:sldId id="841" r:id="rId22"/>
    <p:sldId id="797" r:id="rId23"/>
    <p:sldId id="809" r:id="rId24"/>
    <p:sldId id="900" r:id="rId25"/>
    <p:sldId id="813" r:id="rId26"/>
    <p:sldId id="886" r:id="rId27"/>
    <p:sldId id="887" r:id="rId28"/>
    <p:sldId id="888" r:id="rId29"/>
    <p:sldId id="808" r:id="rId30"/>
    <p:sldId id="902" r:id="rId31"/>
    <p:sldId id="890" r:id="rId32"/>
    <p:sldId id="743" r:id="rId33"/>
    <p:sldId id="901" r:id="rId34"/>
    <p:sldId id="739" r:id="rId35"/>
    <p:sldId id="740" r:id="rId36"/>
    <p:sldId id="741" r:id="rId37"/>
    <p:sldId id="742" r:id="rId38"/>
    <p:sldId id="892" r:id="rId39"/>
    <p:sldId id="778" r:id="rId40"/>
    <p:sldId id="880" r:id="rId41"/>
    <p:sldId id="878" r:id="rId42"/>
  </p:sldIdLst>
  <p:sldSz cx="9144000" cy="6858000" type="screen4x3"/>
  <p:notesSz cx="6726238" cy="97139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latin typeface="Arial Unicode MS" pitchFamily="34" charset="-128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latin typeface="Arial Unicode MS" pitchFamily="34" charset="-128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latin typeface="Arial Unicode MS" pitchFamily="34" charset="-128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latin typeface="Arial Unicode MS" pitchFamily="34" charset="-128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latin typeface="Arial Unicode MS" pitchFamily="34" charset="-128"/>
        <a:ea typeface="+mn-ea"/>
        <a:cs typeface="Arial" pitchFamily="34" charset="0"/>
      </a:defRPr>
    </a:lvl5pPr>
    <a:lvl6pPr marL="2286000" algn="l" defTabSz="914400" rtl="0" eaLnBrk="1" latinLnBrk="0" hangingPunct="1">
      <a:defRPr sz="4400" kern="1200">
        <a:solidFill>
          <a:schemeClr val="bg1"/>
        </a:solidFill>
        <a:latin typeface="Arial Unicode MS" pitchFamily="34" charset="-128"/>
        <a:ea typeface="+mn-ea"/>
        <a:cs typeface="Arial" pitchFamily="34" charset="0"/>
      </a:defRPr>
    </a:lvl6pPr>
    <a:lvl7pPr marL="2743200" algn="l" defTabSz="914400" rtl="0" eaLnBrk="1" latinLnBrk="0" hangingPunct="1">
      <a:defRPr sz="4400" kern="1200">
        <a:solidFill>
          <a:schemeClr val="bg1"/>
        </a:solidFill>
        <a:latin typeface="Arial Unicode MS" pitchFamily="34" charset="-128"/>
        <a:ea typeface="+mn-ea"/>
        <a:cs typeface="Arial" pitchFamily="34" charset="0"/>
      </a:defRPr>
    </a:lvl7pPr>
    <a:lvl8pPr marL="3200400" algn="l" defTabSz="914400" rtl="0" eaLnBrk="1" latinLnBrk="0" hangingPunct="1">
      <a:defRPr sz="4400" kern="1200">
        <a:solidFill>
          <a:schemeClr val="bg1"/>
        </a:solidFill>
        <a:latin typeface="Arial Unicode MS" pitchFamily="34" charset="-128"/>
        <a:ea typeface="+mn-ea"/>
        <a:cs typeface="Arial" pitchFamily="34" charset="0"/>
      </a:defRPr>
    </a:lvl8pPr>
    <a:lvl9pPr marL="3657600" algn="l" defTabSz="914400" rtl="0" eaLnBrk="1" latinLnBrk="0" hangingPunct="1">
      <a:defRPr sz="4400" kern="1200">
        <a:solidFill>
          <a:schemeClr val="bg1"/>
        </a:solidFill>
        <a:latin typeface="Arial Unicode MS" pitchFamily="34" charset="-128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99"/>
    <a:srgbClr val="FF3300"/>
    <a:srgbClr val="339966"/>
    <a:srgbClr val="008000"/>
    <a:srgbClr val="009900"/>
    <a:srgbClr val="0804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7353" autoAdjust="0"/>
  </p:normalViewPr>
  <p:slideViewPr>
    <p:cSldViewPr>
      <p:cViewPr>
        <p:scale>
          <a:sx n="90" d="100"/>
          <a:sy n="90" d="100"/>
        </p:scale>
        <p:origin x="-123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70" y="-96"/>
      </p:cViewPr>
      <p:guideLst>
        <p:guide orient="horz" pos="3059"/>
        <p:guide pos="21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9.xml"/><Relationship Id="rId1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46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0" tIns="45070" rIns="90140" bIns="45070" numCol="1" anchor="t" anchorCtr="0" compatLnSpc="1">
            <a:prstTxWarp prst="textNoShape">
              <a:avLst/>
            </a:prstTxWarp>
          </a:bodyPr>
          <a:lstStyle>
            <a:lvl1pPr defTabSz="901700" eaLnBrk="0" hangingPunct="0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1588" y="0"/>
            <a:ext cx="29146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0" tIns="45070" rIns="90140" bIns="45070" numCol="1" anchor="t" anchorCtr="0" compatLnSpc="1">
            <a:prstTxWarp prst="textNoShape">
              <a:avLst/>
            </a:prstTxWarp>
          </a:bodyPr>
          <a:lstStyle>
            <a:lvl1pPr algn="r" defTabSz="901700" eaLnBrk="0" hangingPunct="0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8138"/>
            <a:ext cx="29146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0" tIns="45070" rIns="90140" bIns="45070" numCol="1" anchor="b" anchorCtr="0" compatLnSpc="1">
            <a:prstTxWarp prst="textNoShape">
              <a:avLst/>
            </a:prstTxWarp>
          </a:bodyPr>
          <a:lstStyle>
            <a:lvl1pPr algn="l" defTabSz="901700" eaLnBrk="0" hangingPunct="0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(c) 1999. Tralvex Yeap. All Rights Reserved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1588" y="9228138"/>
            <a:ext cx="29146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0" tIns="45070" rIns="90140" bIns="45070" numCol="1" anchor="b" anchorCtr="0" compatLnSpc="1">
            <a:prstTxWarp prst="textNoShape">
              <a:avLst/>
            </a:prstTxWarp>
          </a:bodyPr>
          <a:lstStyle>
            <a:lvl1pPr algn="r" defTabSz="901700" eaLnBrk="0" hangingPunct="0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420AB747-BFF5-45CF-8915-BE968E1BD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75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46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0" tIns="45070" rIns="90140" bIns="45070" numCol="1" anchor="t" anchorCtr="0" compatLnSpc="1">
            <a:prstTxWarp prst="textNoShape">
              <a:avLst/>
            </a:prstTxWarp>
          </a:bodyPr>
          <a:lstStyle>
            <a:lvl1pPr defTabSz="901700" eaLnBrk="0" hangingPunct="0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1588" y="0"/>
            <a:ext cx="29146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0" tIns="45070" rIns="90140" bIns="45070" numCol="1" anchor="t" anchorCtr="0" compatLnSpc="1">
            <a:prstTxWarp prst="textNoShape">
              <a:avLst/>
            </a:prstTxWarp>
          </a:bodyPr>
          <a:lstStyle>
            <a:lvl1pPr algn="r" defTabSz="901700" eaLnBrk="0" hangingPunct="0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5038" y="728663"/>
            <a:ext cx="4856162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5350" y="4613275"/>
            <a:ext cx="4935538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0" tIns="45070" rIns="90140" bIns="450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8138"/>
            <a:ext cx="29146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0" tIns="45070" rIns="90140" bIns="45070" numCol="1" anchor="b" anchorCtr="0" compatLnSpc="1">
            <a:prstTxWarp prst="textNoShape">
              <a:avLst/>
            </a:prstTxWarp>
          </a:bodyPr>
          <a:lstStyle>
            <a:lvl1pPr algn="l" defTabSz="901700" eaLnBrk="0" hangingPunct="0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(c) 1999. Tralvex Yeap. All Rights Reserved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1588" y="9228138"/>
            <a:ext cx="29146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0" tIns="45070" rIns="90140" bIns="45070" numCol="1" anchor="b" anchorCtr="0" compatLnSpc="1">
            <a:prstTxWarp prst="textNoShape">
              <a:avLst/>
            </a:prstTxWarp>
          </a:bodyPr>
          <a:lstStyle>
            <a:lvl1pPr algn="r" defTabSz="901700" eaLnBrk="0" hangingPunct="0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4A76EC1E-BF08-4C0C-8B88-87B1900971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3176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1999. Tralvex Yeap. All Rights Reserved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>
              <a:defRPr/>
            </a:pPr>
            <a:fld id="{D8AF4F9C-5FAD-4A85-961A-A96A29C1042D}" type="slidenum">
              <a:rPr lang="en-US" sz="1200">
                <a:solidFill>
                  <a:schemeClr val="tx1"/>
                </a:solidFill>
              </a:rPr>
              <a:pPr>
                <a:defRPr/>
              </a:pPr>
              <a:t>1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880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FFCC66"/>
              </a:buClr>
            </a:pPr>
            <a:r>
              <a:rPr lang="pl-PL" sz="1200" dirty="0" smtClean="0">
                <a:solidFill>
                  <a:schemeClr val="accent3"/>
                </a:solidFill>
                <a:latin typeface="Calibri" pitchFamily="34" charset="0"/>
              </a:rPr>
              <a:t>C. Gilbert, M. </a:t>
            </a:r>
            <a:r>
              <a:rPr lang="pl-PL" sz="1200" dirty="0" err="1" smtClean="0">
                <a:solidFill>
                  <a:schemeClr val="accent3"/>
                </a:solidFill>
                <a:latin typeface="Calibri" pitchFamily="34" charset="0"/>
              </a:rPr>
              <a:t>Sigman</a:t>
            </a:r>
            <a:r>
              <a:rPr lang="pl-PL" sz="1200" dirty="0" smtClean="0">
                <a:solidFill>
                  <a:schemeClr val="accent3"/>
                </a:solidFill>
                <a:latin typeface="Calibri" pitchFamily="34" charset="0"/>
              </a:rPr>
              <a:t>, Brain </a:t>
            </a:r>
            <a:r>
              <a:rPr lang="pl-PL" sz="1200" dirty="0" err="1" smtClean="0">
                <a:solidFill>
                  <a:schemeClr val="accent3"/>
                </a:solidFill>
                <a:latin typeface="Calibri" pitchFamily="34" charset="0"/>
              </a:rPr>
              <a:t>States</a:t>
            </a:r>
            <a:r>
              <a:rPr lang="pl-PL" sz="1200" dirty="0" smtClean="0">
                <a:solidFill>
                  <a:schemeClr val="accent3"/>
                </a:solidFill>
                <a:latin typeface="Calibri" pitchFamily="34" charset="0"/>
              </a:rPr>
              <a:t>: Top-Down </a:t>
            </a:r>
            <a:r>
              <a:rPr lang="pl-PL" sz="1200" dirty="0" err="1" smtClean="0">
                <a:solidFill>
                  <a:schemeClr val="accent3"/>
                </a:solidFill>
                <a:latin typeface="Calibri" pitchFamily="34" charset="0"/>
              </a:rPr>
              <a:t>Influences</a:t>
            </a:r>
            <a:r>
              <a:rPr lang="pl-PL" sz="1200" dirty="0" smtClean="0">
                <a:solidFill>
                  <a:schemeClr val="accent3"/>
                </a:solidFill>
                <a:latin typeface="Calibri" pitchFamily="34" charset="0"/>
              </a:rPr>
              <a:t> in Sensory Processing.</a:t>
            </a:r>
          </a:p>
          <a:p>
            <a:pPr>
              <a:buClr>
                <a:srgbClr val="FFCC66"/>
              </a:buClr>
            </a:pPr>
            <a:r>
              <a:rPr lang="pl-PL" sz="1200" dirty="0" smtClean="0">
                <a:solidFill>
                  <a:schemeClr val="accent3"/>
                </a:solidFill>
                <a:latin typeface="Calibri" pitchFamily="34" charset="0"/>
              </a:rPr>
              <a:t>Neuron 54(5), 677-696, 2007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FFCC66"/>
              </a:buClr>
              <a:buSzTx/>
              <a:buFontTx/>
              <a:buNone/>
              <a:tabLst/>
              <a:defRPr/>
            </a:pPr>
            <a:r>
              <a:rPr lang="pl-PL" sz="1200" dirty="0" err="1" smtClean="0">
                <a:solidFill>
                  <a:schemeClr val="accent3"/>
                </a:solidFill>
                <a:latin typeface="Calibri" pitchFamily="34" charset="0"/>
              </a:rPr>
              <a:t>Dehaene</a:t>
            </a:r>
            <a:r>
              <a:rPr lang="pl-PL" sz="1200" dirty="0" smtClean="0">
                <a:solidFill>
                  <a:schemeClr val="accent3"/>
                </a:solidFill>
                <a:latin typeface="Calibri" pitchFamily="34" charset="0"/>
              </a:rPr>
              <a:t> i </a:t>
            </a:r>
            <a:r>
              <a:rPr lang="pl-PL" sz="1200" dirty="0" err="1" smtClean="0">
                <a:solidFill>
                  <a:schemeClr val="accent3"/>
                </a:solidFill>
                <a:latin typeface="Calibri" pitchFamily="34" charset="0"/>
              </a:rPr>
              <a:t>inn</a:t>
            </a:r>
            <a:r>
              <a:rPr lang="pl-PL" sz="1200" dirty="0" smtClean="0">
                <a:solidFill>
                  <a:schemeClr val="accent3"/>
                </a:solidFill>
                <a:latin typeface="Calibri" pitchFamily="34" charset="0"/>
              </a:rPr>
              <a:t>, </a:t>
            </a:r>
            <a:r>
              <a:rPr lang="pl-PL" sz="1200" dirty="0" err="1" smtClean="0">
                <a:solidFill>
                  <a:schemeClr val="accent3"/>
                </a:solidFill>
                <a:latin typeface="Calibri" pitchFamily="34" charset="0"/>
              </a:rPr>
              <a:t>Conscious</a:t>
            </a:r>
            <a:r>
              <a:rPr lang="pl-PL" sz="1200" dirty="0" smtClean="0">
                <a:solidFill>
                  <a:schemeClr val="accent3"/>
                </a:solidFill>
                <a:latin typeface="Calibri" pitchFamily="34" charset="0"/>
              </a:rPr>
              <a:t>, </a:t>
            </a:r>
            <a:r>
              <a:rPr lang="pl-PL" sz="1200" dirty="0" err="1" smtClean="0">
                <a:solidFill>
                  <a:schemeClr val="accent3"/>
                </a:solidFill>
                <a:latin typeface="Calibri" pitchFamily="34" charset="0"/>
              </a:rPr>
              <a:t>preconscious</a:t>
            </a:r>
            <a:r>
              <a:rPr lang="pl-PL" sz="1200" dirty="0" smtClean="0">
                <a:solidFill>
                  <a:schemeClr val="accent3"/>
                </a:solidFill>
                <a:latin typeface="Calibri" pitchFamily="34" charset="0"/>
              </a:rPr>
              <a:t>, and </a:t>
            </a:r>
            <a:r>
              <a:rPr lang="pl-PL" sz="1200" dirty="0" err="1" smtClean="0">
                <a:solidFill>
                  <a:schemeClr val="accent3"/>
                </a:solidFill>
                <a:latin typeface="Calibri" pitchFamily="34" charset="0"/>
              </a:rPr>
              <a:t>subliminal</a:t>
            </a:r>
            <a:r>
              <a:rPr lang="pl-PL" sz="1200" dirty="0" smtClean="0">
                <a:solidFill>
                  <a:schemeClr val="accent3"/>
                </a:solidFill>
                <a:latin typeface="Calibri" pitchFamily="34" charset="0"/>
              </a:rPr>
              <a:t> </a:t>
            </a:r>
            <a:r>
              <a:rPr lang="pl-PL" sz="1200" dirty="0" err="1" smtClean="0">
                <a:solidFill>
                  <a:schemeClr val="accent3"/>
                </a:solidFill>
                <a:latin typeface="Calibri" pitchFamily="34" charset="0"/>
              </a:rPr>
              <a:t>processing</a:t>
            </a:r>
            <a:r>
              <a:rPr lang="pl-PL" sz="1200" dirty="0" smtClean="0">
                <a:solidFill>
                  <a:schemeClr val="accent3"/>
                </a:solidFill>
                <a:latin typeface="Calibri" pitchFamily="34" charset="0"/>
              </a:rPr>
              <a:t>. TCS 2006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3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>
              <a:defRPr/>
            </a:pPr>
            <a:fld id="{74B3AB05-754E-463A-912F-08A5F4CD2F13}" type="slidenum">
              <a:rPr lang="en-US" sz="120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F1CE5EE-B6B2-46D0-A007-2DD07EF38E48}" type="slidenum">
              <a:rPr lang="pl-PL" altLang="pl-PL" smtClean="0">
                <a:solidFill>
                  <a:prstClr val="black"/>
                </a:solidFill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pl-PL" altLang="pl-PL" smtClean="0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1999. Tralvex Yeap. All Rights Reserved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>
              <a:defRPr/>
            </a:pPr>
            <a:fld id="{77F296DC-0E11-4BE4-9E56-D77315922E9A}" type="slidenum">
              <a:rPr lang="en-US" sz="120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890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55D16B-6F6B-44BF-8A50-96063FCCAAB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buClr>
                <a:srgbClr val="1F497D"/>
              </a:buClr>
              <a:defRPr/>
            </a:pPr>
            <a:r>
              <a:rPr lang="en-US">
                <a:solidFill>
                  <a:prstClr val="black"/>
                </a:solidFill>
              </a:rPr>
              <a:t>(c) 1999. Tralvex Yeap. All Rights Reserved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buClr>
                <a:srgbClr val="1F497D"/>
              </a:buClr>
              <a:defRPr/>
            </a:pPr>
            <a:fld id="{B36064C0-5CA1-4B52-82DB-4B344CE01353}" type="slidenum">
              <a:rPr lang="en-US">
                <a:solidFill>
                  <a:prstClr val="black"/>
                </a:solidFill>
              </a:rPr>
              <a:pPr>
                <a:buClr>
                  <a:srgbClr val="1F497D"/>
                </a:buClr>
                <a:defRPr/>
              </a:pPr>
              <a:t>35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0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1999. Tralvex Yeap. All Rights Reserved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>
              <a:defRPr/>
            </a:pPr>
            <a:fld id="{77F296DC-0E11-4BE4-9E56-D77315922E9A}" type="slidenum">
              <a:rPr lang="en-US" sz="1200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890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731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05AEB-E563-4260-B3B6-2A6275163EA4}" type="datetime1">
              <a:rPr lang="en-US">
                <a:solidFill>
                  <a:srgbClr val="EAEAEA"/>
                </a:solidFill>
              </a:rPr>
              <a:pPr>
                <a:defRPr/>
              </a:pPr>
              <a:t>9/19/2015</a:t>
            </a:fld>
            <a:endParaRPr lang="pl-PL">
              <a:solidFill>
                <a:srgbClr val="EAEAEA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EAEAEA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BCF35-1BEC-487B-9E15-D78A0061D49A}" type="slidenum">
              <a:rPr lang="pl-PL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585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64C33-4C93-45A2-8790-9064476E1FA3}" type="datetime1">
              <a:rPr lang="en-US">
                <a:solidFill>
                  <a:srgbClr val="EAEAEA"/>
                </a:solidFill>
              </a:rPr>
              <a:pPr>
                <a:defRPr/>
              </a:pPr>
              <a:t>9/19/2015</a:t>
            </a:fld>
            <a:endParaRPr lang="pl-PL">
              <a:solidFill>
                <a:srgbClr val="EAEAEA"/>
              </a:solidFill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EAEAEA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18399-035A-4439-A3B2-9A8BA7694E99}" type="slidenum">
              <a:rPr lang="pl-PL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03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572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6" name="Rectangle 5128"/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91177" name="Rectangle 512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5130"/>
          <p:cNvSpPr>
            <a:spLocks noGrp="1" noChangeArrowheads="1"/>
          </p:cNvSpPr>
          <p:nvPr>
            <p:ph type="dt" sz="half" idx="10"/>
          </p:nvPr>
        </p:nvSpPr>
        <p:spPr>
          <a:xfrm>
            <a:off x="698500" y="61547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60B6F-BCEA-4425-8BF4-0D94FC5E5B3F}" type="datetime1">
              <a:rPr lang="en-US">
                <a:solidFill>
                  <a:srgbClr val="EAEAEA"/>
                </a:solidFill>
              </a:rPr>
              <a:pPr>
                <a:defRPr/>
              </a:pPr>
              <a:t>9/19/2015</a:t>
            </a:fld>
            <a:endParaRPr lang="pl-PL">
              <a:solidFill>
                <a:srgbClr val="EAEAEA"/>
              </a:solidFill>
            </a:endParaRPr>
          </a:p>
        </p:txBody>
      </p:sp>
      <p:sp>
        <p:nvSpPr>
          <p:cNvPr id="5" name="Rectangle 513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6900" y="61547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EAEAEA"/>
              </a:solidFill>
            </a:endParaRPr>
          </a:p>
        </p:txBody>
      </p:sp>
      <p:sp>
        <p:nvSpPr>
          <p:cNvPr id="6" name="Rectangle 513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65900" y="61547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91272-6BEA-48C0-B031-DC4681930E6A}" type="slidenum">
              <a:rPr lang="pl-PL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397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05AEB-E563-4260-B3B6-2A6275163EA4}" type="datetime1">
              <a:rPr lang="en-US">
                <a:solidFill>
                  <a:srgbClr val="EAEAEA"/>
                </a:solidFill>
              </a:rPr>
              <a:pPr>
                <a:defRPr/>
              </a:pPr>
              <a:t>9/19/2015</a:t>
            </a:fld>
            <a:endParaRPr lang="pl-PL">
              <a:solidFill>
                <a:srgbClr val="EAEAEA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EAEAEA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BCF35-1BEC-487B-9E15-D78A0061D49A}" type="slidenum">
              <a:rPr lang="pl-PL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3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64C33-4C93-45A2-8790-9064476E1FA3}" type="datetime1">
              <a:rPr lang="en-US">
                <a:solidFill>
                  <a:srgbClr val="EAEAEA"/>
                </a:solidFill>
              </a:rPr>
              <a:pPr>
                <a:defRPr/>
              </a:pPr>
              <a:t>9/19/2015</a:t>
            </a:fld>
            <a:endParaRPr lang="pl-PL">
              <a:solidFill>
                <a:srgbClr val="EAEAEA"/>
              </a:solidFill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EAEAEA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18399-035A-4439-A3B2-9A8BA7694E99}" type="slidenum">
              <a:rPr lang="pl-PL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716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3887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6820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6" name="Rectangle 5128"/>
          <p:cNvSpPr>
            <a:spLocks noGrp="1" noChangeArrowheads="1"/>
          </p:cNvSpPr>
          <p:nvPr>
            <p:ph type="ctrTitle"/>
          </p:nvPr>
        </p:nvSpPr>
        <p:spPr>
          <a:xfrm>
            <a:off x="714375" y="671512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91177" name="Rectangle 5129"/>
          <p:cNvSpPr>
            <a:spLocks noGrp="1" noChangeArrowheads="1"/>
          </p:cNvSpPr>
          <p:nvPr>
            <p:ph type="subTitle" idx="1"/>
          </p:nvPr>
        </p:nvSpPr>
        <p:spPr>
          <a:xfrm>
            <a:off x="742949" y="3814762"/>
            <a:ext cx="8101013" cy="260032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2339564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12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389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just">
              <a:buClr>
                <a:srgbClr val="000000"/>
              </a:buClr>
              <a:buSzPct val="115000"/>
              <a:defRPr/>
            </a:pPr>
            <a:endParaRPr lang="pl-PL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just">
              <a:buClr>
                <a:srgbClr val="000000"/>
              </a:buClr>
              <a:buSzPct val="115000"/>
              <a:defRPr/>
            </a:pPr>
            <a:endParaRPr lang="pl-PL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just">
              <a:buClr>
                <a:srgbClr val="000000"/>
              </a:buClr>
              <a:buSzPct val="115000"/>
              <a:defRPr/>
            </a:pPr>
            <a:fld id="{049DD0E8-4B57-44A1-B6BB-91EDD70E6DBF}" type="slidenum">
              <a:rPr lang="pl-PL" sz="2000">
                <a:solidFill>
                  <a:srgbClr val="000000"/>
                </a:solidFill>
                <a:latin typeface="Arial" pitchFamily="34" charset="0"/>
              </a:rPr>
              <a:pPr algn="just">
                <a:buClr>
                  <a:srgbClr val="000000"/>
                </a:buClr>
                <a:buSzPct val="115000"/>
                <a:defRPr/>
              </a:pPr>
              <a:t>‹#›</a:t>
            </a:fld>
            <a:endParaRPr lang="pl-PL" sz="20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588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60124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2548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60124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295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9208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735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125538"/>
            <a:ext cx="4098925" cy="5616575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937125" y="1125538"/>
            <a:ext cx="4098925" cy="5616575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267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110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6" name="Rectangle 5128"/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91177" name="Rectangle 512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5130"/>
          <p:cNvSpPr>
            <a:spLocks noGrp="1" noChangeArrowheads="1"/>
          </p:cNvSpPr>
          <p:nvPr>
            <p:ph type="dt" sz="half" idx="10"/>
          </p:nvPr>
        </p:nvSpPr>
        <p:spPr>
          <a:xfrm>
            <a:off x="698500" y="61547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60B6F-BCEA-4425-8BF4-0D94FC5E5B3F}" type="datetime1">
              <a:rPr lang="en-US">
                <a:solidFill>
                  <a:srgbClr val="EAEAEA"/>
                </a:solidFill>
              </a:rPr>
              <a:pPr>
                <a:defRPr/>
              </a:pPr>
              <a:t>9/19/2015</a:t>
            </a:fld>
            <a:endParaRPr lang="pl-PL">
              <a:solidFill>
                <a:srgbClr val="EAEAEA"/>
              </a:solidFill>
            </a:endParaRPr>
          </a:p>
        </p:txBody>
      </p:sp>
      <p:sp>
        <p:nvSpPr>
          <p:cNvPr id="5" name="Rectangle 513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6900" y="61547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EAEAEA"/>
              </a:solidFill>
            </a:endParaRPr>
          </a:p>
        </p:txBody>
      </p:sp>
      <p:sp>
        <p:nvSpPr>
          <p:cNvPr id="6" name="Rectangle 513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65900" y="61547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91272-6BEA-48C0-B031-DC4681930E6A}" type="slidenum">
              <a:rPr lang="pl-PL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167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05AEB-E563-4260-B3B6-2A6275163EA4}" type="datetime1">
              <a:rPr lang="en-US">
                <a:solidFill>
                  <a:srgbClr val="EAEAEA"/>
                </a:solidFill>
              </a:rPr>
              <a:pPr>
                <a:defRPr/>
              </a:pPr>
              <a:t>9/19/2015</a:t>
            </a:fld>
            <a:endParaRPr lang="pl-PL">
              <a:solidFill>
                <a:srgbClr val="EAEAEA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EAEAEA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BCF35-1BEC-487B-9E15-D78A0061D49A}" type="slidenum">
              <a:rPr lang="pl-PL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382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64C33-4C93-45A2-8790-9064476E1FA3}" type="datetime1">
              <a:rPr lang="en-US">
                <a:solidFill>
                  <a:srgbClr val="EAEAEA"/>
                </a:solidFill>
              </a:rPr>
              <a:pPr>
                <a:defRPr/>
              </a:pPr>
              <a:t>9/19/2015</a:t>
            </a:fld>
            <a:endParaRPr lang="pl-PL">
              <a:solidFill>
                <a:srgbClr val="EAEAEA"/>
              </a:solidFill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EAEAEA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18399-035A-4439-A3B2-9A8BA7694E99}" type="slidenum">
              <a:rPr lang="pl-PL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387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0090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6" name="Rectangle 5128"/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91177" name="Rectangle 512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5130"/>
          <p:cNvSpPr>
            <a:spLocks noGrp="1" noChangeArrowheads="1"/>
          </p:cNvSpPr>
          <p:nvPr>
            <p:ph type="dt" sz="half" idx="10"/>
          </p:nvPr>
        </p:nvSpPr>
        <p:spPr>
          <a:xfrm>
            <a:off x="698500" y="61547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60B6F-BCEA-4425-8BF4-0D94FC5E5B3F}" type="datetime1">
              <a:rPr lang="en-US">
                <a:solidFill>
                  <a:srgbClr val="EAEAEA"/>
                </a:solidFill>
              </a:rPr>
              <a:pPr>
                <a:defRPr/>
              </a:pPr>
              <a:t>9/19/2015</a:t>
            </a:fld>
            <a:endParaRPr lang="pl-PL">
              <a:solidFill>
                <a:srgbClr val="EAEAEA"/>
              </a:solidFill>
            </a:endParaRPr>
          </a:p>
        </p:txBody>
      </p:sp>
      <p:sp>
        <p:nvSpPr>
          <p:cNvPr id="5" name="Rectangle 513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6900" y="61547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EAEAEA"/>
              </a:solidFill>
            </a:endParaRPr>
          </a:p>
        </p:txBody>
      </p:sp>
      <p:sp>
        <p:nvSpPr>
          <p:cNvPr id="6" name="Rectangle 513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65900" y="61547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91272-6BEA-48C0-B031-DC4681930E6A}" type="slidenum">
              <a:rPr lang="pl-PL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413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5000"/>
              </a:schemeClr>
            </a:gs>
            <a:gs pos="999">
              <a:srgbClr val="336600"/>
            </a:gs>
            <a:gs pos="99001">
              <a:srgbClr val="156B13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 Berlin bulle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0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115888"/>
            <a:ext cx="77724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25538"/>
            <a:ext cx="835025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bg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bg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chemeClr val="accent2">
                <a:lumMod val="50000"/>
              </a:schemeClr>
            </a:gs>
            <a:gs pos="50000">
              <a:srgbClr val="003366"/>
            </a:gs>
            <a:gs pos="100000">
              <a:srgbClr val="001B36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508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66528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39015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658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buClrTx/>
              <a:buSzTx/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A7606A3-FA25-4166-9D7F-CB3DB3A0878A}" type="datetime1">
              <a:rPr lang="en-US">
                <a:solidFill>
                  <a:srgbClr val="EAEAEA"/>
                </a:solidFill>
              </a:rPr>
              <a:pPr>
                <a:defRPr/>
              </a:pPr>
              <a:t>9/19/2015</a:t>
            </a:fld>
            <a:endParaRPr lang="pl-PL">
              <a:solidFill>
                <a:srgbClr val="EAEAEA"/>
              </a:solidFill>
            </a:endParaRPr>
          </a:p>
        </p:txBody>
      </p:sp>
      <p:sp>
        <p:nvSpPr>
          <p:cNvPr id="39015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658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SzTx/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l-PL">
              <a:solidFill>
                <a:srgbClr val="EAEAEA"/>
              </a:solidFill>
            </a:endParaRPr>
          </a:p>
        </p:txBody>
      </p:sp>
      <p:sp>
        <p:nvSpPr>
          <p:cNvPr id="39015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658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F6FEBEF-49CF-4890-8F92-50B0EE3A3FAA}" type="slidenum">
              <a:rPr lang="pl-PL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31055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Char char="•"/>
        <a:defRPr sz="24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>
          <a:solidFill>
            <a:schemeClr val="tx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chemeClr val="accent2">
                <a:lumMod val="50000"/>
              </a:schemeClr>
            </a:gs>
            <a:gs pos="50000">
              <a:srgbClr val="003366"/>
            </a:gs>
            <a:gs pos="100000">
              <a:srgbClr val="001B36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508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66528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39015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658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buClrTx/>
              <a:buSzTx/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A7606A3-FA25-4166-9D7F-CB3DB3A0878A}" type="datetime1">
              <a:rPr lang="en-US">
                <a:solidFill>
                  <a:srgbClr val="EAEAEA"/>
                </a:solidFill>
              </a:rPr>
              <a:pPr>
                <a:defRPr/>
              </a:pPr>
              <a:t>9/19/2015</a:t>
            </a:fld>
            <a:endParaRPr lang="pl-PL">
              <a:solidFill>
                <a:srgbClr val="EAEAEA"/>
              </a:solidFill>
            </a:endParaRPr>
          </a:p>
        </p:txBody>
      </p:sp>
      <p:sp>
        <p:nvSpPr>
          <p:cNvPr id="39015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658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SzTx/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l-PL">
              <a:solidFill>
                <a:srgbClr val="EAEAEA"/>
              </a:solidFill>
            </a:endParaRPr>
          </a:p>
        </p:txBody>
      </p:sp>
      <p:sp>
        <p:nvSpPr>
          <p:cNvPr id="39015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658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F6FEBEF-49CF-4890-8F92-50B0EE3A3FAA}" type="slidenum">
              <a:rPr lang="pl-PL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15585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Char char="•"/>
        <a:defRPr sz="24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>
          <a:solidFill>
            <a:schemeClr val="tx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chemeClr val="accent2">
                <a:lumMod val="50000"/>
              </a:schemeClr>
            </a:gs>
            <a:gs pos="50000">
              <a:srgbClr val="003366"/>
            </a:gs>
            <a:gs pos="100000">
              <a:srgbClr val="001B36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508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66528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39015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658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buClrTx/>
              <a:buSzTx/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A7606A3-FA25-4166-9D7F-CB3DB3A0878A}" type="datetime1">
              <a:rPr lang="en-US">
                <a:solidFill>
                  <a:srgbClr val="EAEAEA"/>
                </a:solidFill>
              </a:rPr>
              <a:pPr>
                <a:defRPr/>
              </a:pPr>
              <a:t>9/19/2015</a:t>
            </a:fld>
            <a:endParaRPr lang="pl-PL">
              <a:solidFill>
                <a:srgbClr val="EAEAEA"/>
              </a:solidFill>
            </a:endParaRPr>
          </a:p>
        </p:txBody>
      </p:sp>
      <p:sp>
        <p:nvSpPr>
          <p:cNvPr id="39015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658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SzTx/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l-PL">
              <a:solidFill>
                <a:srgbClr val="EAEAEA"/>
              </a:solidFill>
            </a:endParaRPr>
          </a:p>
        </p:txBody>
      </p:sp>
      <p:sp>
        <p:nvSpPr>
          <p:cNvPr id="39015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658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F6FEBEF-49CF-4890-8F92-50B0EE3A3FAA}" type="slidenum">
              <a:rPr lang="pl-PL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07706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Char char="•"/>
        <a:defRPr sz="24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>
          <a:solidFill>
            <a:schemeClr val="tx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chemeClr val="accent2">
                <a:lumMod val="50000"/>
              </a:schemeClr>
            </a:gs>
            <a:gs pos="50000">
              <a:srgbClr val="003366"/>
            </a:gs>
            <a:gs pos="100000">
              <a:srgbClr val="001B36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 Berlin bulle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0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115888"/>
            <a:ext cx="77724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25538"/>
            <a:ext cx="835025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8470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  <p:sldLayoutId id="2147484108" r:id="rId2"/>
    <p:sldLayoutId id="2147484109" r:id="rId3"/>
    <p:sldLayoutId id="2147484110" r:id="rId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2050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30" r:id="rId3"/>
    <p:sldLayoutId id="2147484131" r:id="rId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zyka.umk.pl/publications/kmk/m-blong-abstract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80270" y="908720"/>
            <a:ext cx="5586764" cy="1008112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pl-PL" sz="4000" dirty="0">
                <a:effectLst/>
              </a:rPr>
              <a:t>Podmiot, </a:t>
            </a:r>
            <a:r>
              <a:rPr lang="pl-PL" sz="4000" dirty="0" smtClean="0">
                <a:effectLst/>
              </a:rPr>
              <a:t>świadomość, </a:t>
            </a:r>
            <a:br>
              <a:rPr lang="pl-PL" sz="4000" dirty="0" smtClean="0">
                <a:effectLst/>
              </a:rPr>
            </a:br>
            <a:r>
              <a:rPr lang="pl-PL" sz="4000" dirty="0" smtClean="0">
                <a:effectLst/>
              </a:rPr>
              <a:t>wolna </a:t>
            </a:r>
            <a:r>
              <a:rPr lang="pl-PL" sz="4000" dirty="0">
                <a:effectLst/>
              </a:rPr>
              <a:t>wola</a:t>
            </a:r>
            <a:endParaRPr lang="pl-PL" sz="2800" dirty="0" smtClean="0">
              <a:solidFill>
                <a:srgbClr val="FFC000"/>
              </a:solidFill>
              <a:latin typeface="Arial Unicode MS" pitchFamily="34" charset="-128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3501008"/>
            <a:ext cx="8064500" cy="3096344"/>
          </a:xfrm>
        </p:spPr>
        <p:txBody>
          <a:bodyPr/>
          <a:lstStyle/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115000"/>
              <a:defRPr/>
            </a:pPr>
            <a:r>
              <a:rPr lang="pl-PL" sz="3200" dirty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Włodzisław Duch</a:t>
            </a:r>
          </a:p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115000"/>
              <a:defRPr/>
            </a:pPr>
            <a:r>
              <a:rPr lang="pl-PL" sz="1000" dirty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/>
            </a:r>
            <a:br>
              <a:rPr lang="pl-PL" sz="1000" dirty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</a:br>
            <a:endParaRPr lang="pl-PL" sz="1000" dirty="0">
              <a:solidFill>
                <a:srgbClr val="EAEAE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</a:endParaRPr>
          </a:p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115000"/>
              <a:defRPr/>
            </a:pPr>
            <a:r>
              <a:rPr lang="pl-PL" sz="2400" dirty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Uniwersytet Mikołaja Kopernika</a:t>
            </a:r>
          </a:p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115000"/>
              <a:defRPr/>
            </a:pPr>
            <a:r>
              <a:rPr lang="pl-PL" sz="2400" dirty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Katedra Informatyki Stosowanej</a:t>
            </a:r>
          </a:p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115000"/>
              <a:defRPr/>
            </a:pPr>
            <a:r>
              <a:rPr lang="pl-PL" sz="2400" dirty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Laboratorium Neurokognitywne ICNT</a:t>
            </a:r>
            <a:br>
              <a:rPr lang="pl-PL" sz="2400" dirty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</a:br>
            <a:endParaRPr lang="pl-PL" sz="1000" dirty="0">
              <a:solidFill>
                <a:srgbClr val="EAEAE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</a:endParaRPr>
          </a:p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115000"/>
              <a:defRPr/>
            </a:pPr>
            <a:r>
              <a:rPr lang="pl-PL" sz="2400" dirty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Google: W. Duch             </a:t>
            </a:r>
          </a:p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115000"/>
              <a:defRPr/>
            </a:pPr>
            <a:r>
              <a:rPr lang="pl-PL" sz="2400" dirty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Zjazd Filozofii Polskiej, Poznań, </a:t>
            </a:r>
            <a:r>
              <a:rPr lang="pl-PL" sz="2400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19/09/2015</a:t>
            </a:r>
            <a:r>
              <a:rPr lang="pl-PL" sz="2400" dirty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/>
            </a:r>
            <a:br>
              <a:rPr lang="pl-PL" sz="2400" dirty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</a:br>
            <a:r>
              <a:rPr lang="pl-PL" sz="1000" dirty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/>
            </a:r>
            <a:br>
              <a:rPr lang="pl-PL" sz="1000" dirty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</a:br>
            <a:endParaRPr lang="pl-PL" sz="1000" dirty="0">
              <a:solidFill>
                <a:srgbClr val="EAEAE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034" y="688504"/>
            <a:ext cx="15240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031" descr="lu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178" y="2350857"/>
            <a:ext cx="1428750" cy="1285875"/>
          </a:xfrm>
          <a:prstGeom prst="rect">
            <a:avLst/>
          </a:prstGeom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28658"/>
            <a:ext cx="207327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13546"/>
            <a:ext cx="7772400" cy="792162"/>
          </a:xfrm>
          <a:effectLst/>
        </p:spPr>
        <p:txBody>
          <a:bodyPr/>
          <a:lstStyle/>
          <a:p>
            <a:pPr marL="0" indent="0"/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Ja = Mózg ?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 bwMode="auto">
          <a:xfrm>
            <a:off x="612989" y="1055688"/>
            <a:ext cx="8350250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marL="342829" indent="-34282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742796" indent="-28569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marL="1142764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1"/>
                </a:solidFill>
                <a:latin typeface="Calibri" pitchFamily="34" charset="0"/>
              </a:defRPr>
            </a:lvl3pPr>
            <a:lvl4pPr marL="1599868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bg1"/>
                </a:solidFill>
                <a:latin typeface="Calibri" pitchFamily="34" charset="0"/>
              </a:defRPr>
            </a:lvl4pPr>
            <a:lvl5pPr marL="2056974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Calibri" pitchFamily="34" charset="0"/>
              </a:defRPr>
            </a:lvl5pPr>
            <a:lvl6pPr marL="2514079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</a:defRPr>
            </a:lvl6pPr>
            <a:lvl7pPr marL="2971184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</a:defRPr>
            </a:lvl7pPr>
            <a:lvl8pPr marL="3428289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</a:defRPr>
            </a:lvl8pPr>
            <a:lvl9pPr marL="3885394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</a:defRPr>
            </a:lvl9pPr>
          </a:lstStyle>
          <a:p>
            <a:pPr eaLnBrk="1" hangingPunct="1">
              <a:buClr>
                <a:srgbClr val="FFCC66"/>
              </a:buClr>
              <a:buSzPct val="115000"/>
            </a:pPr>
            <a:r>
              <a:rPr lang="pl-PL" dirty="0" smtClean="0">
                <a:cs typeface="Calibri" pitchFamily="34" charset="0"/>
              </a:rPr>
              <a:t>Nie! Ja walczę ze swoim mózgiem, nie poddaję się popędom, neurotycznym impulsom, złym nawykom, ignoruję głupie myśli.</a:t>
            </a:r>
          </a:p>
          <a:p>
            <a:pPr>
              <a:spcAft>
                <a:spcPts val="1200"/>
              </a:spcAft>
              <a:buClr>
                <a:srgbClr val="FFC000"/>
              </a:buClr>
              <a:defRPr/>
            </a:pPr>
            <a:r>
              <a:rPr lang="pl-PL" dirty="0" smtClean="0">
                <a:cs typeface="Calibri" pitchFamily="34" charset="0"/>
              </a:rPr>
              <a:t>Tak! „Ja” to tylko jeden z wielu procesów w mózgu, części większego „ja”. </a:t>
            </a:r>
          </a:p>
          <a:p>
            <a:pPr>
              <a:spcAft>
                <a:spcPts val="1200"/>
              </a:spcAft>
              <a:buClr>
                <a:srgbClr val="FFC000"/>
              </a:buClr>
              <a:defRPr/>
            </a:pPr>
            <a:r>
              <a:rPr lang="pl-PL" dirty="0" smtClean="0">
                <a:cs typeface="Calibri" pitchFamily="34" charset="0"/>
              </a:rPr>
              <a:t>Jak </a:t>
            </a:r>
            <a:r>
              <a:rPr lang="pl-PL" dirty="0">
                <a:cs typeface="Calibri" pitchFamily="34" charset="0"/>
              </a:rPr>
              <a:t>zareaguję w nowej sytuacji? Jak strażnik czy </a:t>
            </a:r>
            <a:r>
              <a:rPr lang="pl-PL" dirty="0" smtClean="0">
                <a:cs typeface="Calibri" pitchFamily="34" charset="0"/>
              </a:rPr>
              <a:t>jak </a:t>
            </a:r>
            <a:r>
              <a:rPr lang="pl-PL" dirty="0">
                <a:cs typeface="Calibri" pitchFamily="34" charset="0"/>
              </a:rPr>
              <a:t>więzień (</a:t>
            </a:r>
            <a:r>
              <a:rPr lang="pl-PL" dirty="0" err="1">
                <a:cs typeface="Calibri" pitchFamily="34" charset="0"/>
              </a:rPr>
              <a:t>Zimbardo</a:t>
            </a:r>
            <a:r>
              <a:rPr lang="pl-PL" dirty="0">
                <a:cs typeface="Calibri" pitchFamily="34" charset="0"/>
              </a:rPr>
              <a:t>)? </a:t>
            </a:r>
            <a:r>
              <a:rPr lang="pl-PL" dirty="0" smtClean="0">
                <a:cs typeface="Calibri" pitchFamily="34" charset="0"/>
              </a:rPr>
              <a:t>Skąd mogę to wiedzieć? Ciągle odkrywam swoją podmiotowość. </a:t>
            </a:r>
            <a:r>
              <a:rPr lang="pl-PL" dirty="0">
                <a:cs typeface="Calibri" pitchFamily="34" charset="0"/>
              </a:rPr>
              <a:t/>
            </a:r>
            <a:br>
              <a:rPr lang="pl-PL" dirty="0">
                <a:cs typeface="Calibri" pitchFamily="34" charset="0"/>
              </a:rPr>
            </a:br>
            <a:r>
              <a:rPr lang="pl-PL" dirty="0" smtClean="0">
                <a:cs typeface="Calibri" pitchFamily="34" charset="0"/>
              </a:rPr>
              <a:t>Tchórz czy bohater? Trzeba </a:t>
            </a:r>
            <a:r>
              <a:rPr lang="pl-PL" dirty="0">
                <a:cs typeface="Calibri" pitchFamily="34" charset="0"/>
              </a:rPr>
              <a:t>się ciągle sprawdzać! </a:t>
            </a:r>
            <a:r>
              <a:rPr lang="pl-PL" dirty="0" smtClean="0">
                <a:cs typeface="Calibri" pitchFamily="34" charset="0"/>
              </a:rPr>
              <a:t/>
            </a:r>
            <a:br>
              <a:rPr lang="pl-PL" dirty="0" smtClean="0">
                <a:cs typeface="Calibri" pitchFamily="34" charset="0"/>
              </a:rPr>
            </a:br>
            <a:r>
              <a:rPr lang="pl-PL" dirty="0">
                <a:solidFill>
                  <a:srgbClr val="FFC000"/>
                </a:solidFill>
                <a:cs typeface="Calibri" pitchFamily="34" charset="0"/>
              </a:rPr>
              <a:t>Tyle wiemy o sobie, ile nas sprawdzono</a:t>
            </a:r>
            <a:r>
              <a:rPr lang="pl-PL" dirty="0">
                <a:cs typeface="Calibri" pitchFamily="34" charset="0"/>
              </a:rPr>
              <a:t> (W. Szymborska). </a:t>
            </a:r>
          </a:p>
          <a:p>
            <a:pPr eaLnBrk="1" hangingPunct="1">
              <a:buClr>
                <a:srgbClr val="FFCC66"/>
              </a:buClr>
              <a:buSzPct val="115000"/>
            </a:pPr>
            <a:r>
              <a:rPr lang="pl-PL" dirty="0" smtClean="0">
                <a:cs typeface="Calibri" pitchFamily="34" charset="0"/>
              </a:rPr>
              <a:t>Mózg nie jest samodzielnym podmiotem, to </a:t>
            </a:r>
            <a:r>
              <a:rPr lang="pl-PL" dirty="0">
                <a:cs typeface="Calibri" pitchFamily="34" charset="0"/>
              </a:rPr>
              <a:t>tylko substrat </a:t>
            </a:r>
            <a:r>
              <a:rPr lang="pl-PL" dirty="0" smtClean="0">
                <a:cs typeface="Calibri" pitchFamily="34" charset="0"/>
              </a:rPr>
              <a:t/>
            </a:r>
            <a:br>
              <a:rPr lang="pl-PL" dirty="0" smtClean="0">
                <a:cs typeface="Calibri" pitchFamily="34" charset="0"/>
              </a:rPr>
            </a:br>
            <a:r>
              <a:rPr lang="pl-PL" dirty="0" smtClean="0">
                <a:cs typeface="Calibri" pitchFamily="34" charset="0"/>
              </a:rPr>
              <a:t>dla umysłu! Co i jak rzeźbi w tym substracie?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71712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84167" y="3407432"/>
            <a:ext cx="17430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956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93037" cy="685800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pl-PL" dirty="0" smtClean="0">
                <a:latin typeface="Arial Unicode MS" pitchFamily="34" charset="-128"/>
              </a:rPr>
              <a:t>Neuronalny determinizm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611188" y="4257675"/>
            <a:ext cx="8213725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1200"/>
              </a:spcAft>
            </a:pPr>
            <a:r>
              <a:rPr lang="pl-PL" sz="2000" b="1" dirty="0">
                <a:latin typeface="Calibri" pitchFamily="34" charset="0"/>
                <a:cs typeface="Calibri" pitchFamily="34" charset="0"/>
              </a:rPr>
              <a:t>Ogranicza nas genetyczny i neuronalny determinizm. </a:t>
            </a:r>
            <a:endParaRPr lang="pl-PL" sz="2000" b="1" dirty="0" smtClean="0"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200"/>
              </a:spcAft>
            </a:pPr>
            <a:r>
              <a:rPr lang="pl-PL" sz="2000" b="1" dirty="0">
                <a:latin typeface="Calibri" pitchFamily="34" charset="0"/>
                <a:cs typeface="Calibri" pitchFamily="34" charset="0"/>
              </a:rPr>
              <a:t>Genetyczny determinizm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 stwarza ogólne ograniczenia wynikające z ewolucji, neuronalny jest odbiciem środowiska i uwarunkowań społecznych. </a:t>
            </a:r>
            <a:endParaRPr lang="pl-PL" sz="2000" b="1" dirty="0"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200"/>
              </a:spcAft>
            </a:pPr>
            <a:r>
              <a:rPr lang="pl-PL" sz="2000" dirty="0">
                <a:latin typeface="Calibri" pitchFamily="34" charset="0"/>
                <a:cs typeface="Calibri" pitchFamily="34" charset="0"/>
              </a:rPr>
              <a:t>„Przychodzi mi do głowy” to wynik aktywności neuronalnej, </a:t>
            </a:r>
            <a:r>
              <a:rPr lang="pl-PL" sz="2000" dirty="0" err="1">
                <a:latin typeface="Calibri" pitchFamily="34" charset="0"/>
                <a:cs typeface="Calibri" pitchFamily="34" charset="0"/>
              </a:rPr>
              <a:t>neurodynamiki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. </a:t>
            </a:r>
          </a:p>
          <a:p>
            <a:pPr>
              <a:spcAft>
                <a:spcPts val="1200"/>
              </a:spcAft>
            </a:pP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Neuronalny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determinizm: 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wynik doświadczeń życiowych, wychowania, 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kształtowania się mózgu w procesach rozwojowych. </a:t>
            </a:r>
          </a:p>
        </p:txBody>
      </p:sp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04900"/>
            <a:ext cx="406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50" y="1109663"/>
            <a:ext cx="428625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299408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792163"/>
          </a:xfrm>
          <a:effectLst/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pl-PL" dirty="0" smtClean="0"/>
              <a:t>Przestrzeń neuronalna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052737"/>
            <a:ext cx="3672408" cy="5390316"/>
          </a:xfrm>
        </p:spPr>
        <p:txBody>
          <a:bodyPr lIns="92075" tIns="46038" rIns="92075" bIns="46038"/>
          <a:lstStyle/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pl-PL" dirty="0" smtClean="0">
                <a:latin typeface="+mn-lt"/>
              </a:rPr>
              <a:t>Aktywacja kory zmysłowej</a:t>
            </a:r>
          </a:p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pl-PL" dirty="0" smtClean="0">
                <a:latin typeface="+mn-lt"/>
              </a:rPr>
              <a:t>i skojarzeniowej pozwala </a:t>
            </a:r>
            <a:br>
              <a:rPr lang="pl-PL" dirty="0" smtClean="0">
                <a:latin typeface="+mn-lt"/>
              </a:rPr>
            </a:br>
            <a:r>
              <a:rPr lang="pl-PL" dirty="0" smtClean="0">
                <a:latin typeface="+mn-lt"/>
              </a:rPr>
              <a:t>na powstawanie wrażeń, </a:t>
            </a:r>
            <a:br>
              <a:rPr lang="pl-PL" dirty="0" smtClean="0">
                <a:latin typeface="+mn-lt"/>
              </a:rPr>
            </a:br>
            <a:r>
              <a:rPr lang="pl-PL" dirty="0" smtClean="0">
                <a:latin typeface="+mn-lt"/>
              </a:rPr>
              <a:t>a ośrodków mowy myśli. </a:t>
            </a:r>
          </a:p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pl-PL" dirty="0" smtClean="0">
                <a:latin typeface="+mn-lt"/>
              </a:rPr>
              <a:t>Świadoma percepcja dotyczy procesów w przestrzeni neuronalnej, czyli </a:t>
            </a:r>
            <a:r>
              <a:rPr lang="pl-PL" dirty="0" err="1" smtClean="0">
                <a:latin typeface="+mn-lt"/>
              </a:rPr>
              <a:t>neurodynamiki</a:t>
            </a:r>
            <a:r>
              <a:rPr lang="pl-PL" dirty="0" smtClean="0">
                <a:latin typeface="+mn-lt"/>
              </a:rPr>
              <a:t>, której odpowiadają procesy mentalne.   </a:t>
            </a:r>
          </a:p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pl-PL" dirty="0" smtClean="0">
                <a:latin typeface="+mn-lt"/>
              </a:rPr>
              <a:t>W. Duch, </a:t>
            </a:r>
            <a:r>
              <a:rPr lang="en-US" i="1" dirty="0">
                <a:latin typeface="+mn-lt"/>
                <a:hlinkClick r:id="rId3"/>
              </a:rPr>
              <a:t>A solution to the fundamental problems of </a:t>
            </a:r>
            <a:r>
              <a:rPr lang="en-US" i="1" dirty="0" smtClean="0">
                <a:latin typeface="+mn-lt"/>
                <a:hlinkClick r:id="rId3"/>
              </a:rPr>
              <a:t>cognitive sciences</a:t>
            </a:r>
            <a:r>
              <a:rPr lang="pl-PL" dirty="0" smtClean="0">
                <a:latin typeface="+mn-lt"/>
              </a:rPr>
              <a:t>, 1994. </a:t>
            </a:r>
          </a:p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pl-PL" dirty="0" smtClean="0">
                <a:latin typeface="+mn-lt"/>
              </a:rPr>
              <a:t>Nowe konfiguracje </a:t>
            </a:r>
            <a:r>
              <a:rPr lang="pl-PL" dirty="0" err="1" smtClean="0">
                <a:latin typeface="+mn-lt"/>
              </a:rPr>
              <a:t>pobudzeń</a:t>
            </a:r>
            <a:r>
              <a:rPr lang="pl-PL" dirty="0" smtClean="0">
                <a:latin typeface="+mn-lt"/>
              </a:rPr>
              <a:t>  powstają tak jak nowe kanały tworzy </a:t>
            </a:r>
            <a:r>
              <a:rPr lang="pl-PL" dirty="0" smtClean="0"/>
              <a:t>rzeka </a:t>
            </a:r>
            <a:r>
              <a:rPr lang="pl-PL" dirty="0"/>
              <a:t>w </a:t>
            </a:r>
            <a:r>
              <a:rPr lang="pl-PL" dirty="0" smtClean="0"/>
              <a:t>czasie powodzi</a:t>
            </a:r>
            <a:r>
              <a:rPr lang="pl-PL" dirty="0" smtClean="0">
                <a:latin typeface="+mn-lt"/>
              </a:rPr>
              <a:t>. </a:t>
            </a:r>
          </a:p>
        </p:txBody>
      </p:sp>
      <p:pic>
        <p:nvPicPr>
          <p:cNvPr id="4404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540" y="1055942"/>
            <a:ext cx="4320480" cy="473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29033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2" y="152402"/>
            <a:ext cx="7772400" cy="792163"/>
          </a:xfrm>
          <a:effectLst>
            <a:outerShdw dist="35921" dir="2700000" algn="ctr" rotWithShape="0">
              <a:schemeClr val="bg2"/>
            </a:outerShdw>
          </a:effectLst>
        </p:spPr>
        <p:txBody>
          <a:bodyPr lIns="92055" tIns="46029" rIns="92055" bIns="46029"/>
          <a:lstStyle/>
          <a:p>
            <a:pPr eaLnBrk="1" hangingPunct="1">
              <a:defRPr/>
            </a:pPr>
            <a:r>
              <a:rPr lang="pl-PL" dirty="0" smtClean="0"/>
              <a:t>Przestrzeń neuronalna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76250" y="1041399"/>
            <a:ext cx="6550223" cy="1099257"/>
          </a:xfrm>
        </p:spPr>
        <p:txBody>
          <a:bodyPr lIns="92055" tIns="46029" rIns="92055" bIns="46029"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pl-PL" dirty="0" smtClean="0">
                <a:latin typeface="+mj-lt"/>
              </a:rPr>
              <a:t>Aktywność kory zmysłowej </a:t>
            </a:r>
            <a:r>
              <a:rPr lang="pl-PL" dirty="0" smtClean="0">
                <a:latin typeface="+mj-lt"/>
                <a:sym typeface="Wingdings" pitchFamily="2" charset="2"/>
              </a:rPr>
              <a:t> </a:t>
            </a:r>
            <a:r>
              <a:rPr lang="pl-PL" dirty="0" smtClean="0">
                <a:latin typeface="+mj-lt"/>
              </a:rPr>
              <a:t>wrażenia, myśli, </a:t>
            </a:r>
            <a:br>
              <a:rPr lang="pl-PL" dirty="0" smtClean="0">
                <a:latin typeface="+mj-lt"/>
              </a:rPr>
            </a:br>
            <a:r>
              <a:rPr lang="pl-PL" dirty="0" smtClean="0">
                <a:latin typeface="+mj-lt"/>
              </a:rPr>
              <a:t>ale dopiero po głębokiej analizie pierwotnych sygnałów. 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428627" y="2060848"/>
            <a:ext cx="8501063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5" tIns="46029" rIns="92055" bIns="46029"/>
          <a:lstStyle/>
          <a:p>
            <a:pPr>
              <a:buClr>
                <a:srgbClr val="FFCC66"/>
              </a:buClr>
            </a:pPr>
            <a:r>
              <a:rPr lang="pl-PL" sz="2000" dirty="0">
                <a:solidFill>
                  <a:schemeClr val="accent3"/>
                </a:solidFill>
                <a:latin typeface="Calibri" pitchFamily="34" charset="0"/>
              </a:rPr>
              <a:t>Strumienie </a:t>
            </a:r>
            <a:r>
              <a:rPr lang="pl-PL" sz="2000" dirty="0" smtClean="0">
                <a:solidFill>
                  <a:schemeClr val="accent3"/>
                </a:solidFill>
                <a:latin typeface="Calibri" pitchFamily="34" charset="0"/>
              </a:rPr>
              <a:t>informacji </a:t>
            </a:r>
            <a:br>
              <a:rPr lang="pl-PL" sz="2000" dirty="0" smtClean="0">
                <a:solidFill>
                  <a:schemeClr val="accent3"/>
                </a:solidFill>
                <a:latin typeface="Calibri" pitchFamily="34" charset="0"/>
              </a:rPr>
            </a:br>
            <a:endParaRPr lang="pl-PL" sz="2000" dirty="0" smtClean="0">
              <a:solidFill>
                <a:schemeClr val="accent3"/>
              </a:solidFill>
              <a:latin typeface="Calibri" pitchFamily="34" charset="0"/>
            </a:endParaRPr>
          </a:p>
          <a:p>
            <a:pPr>
              <a:buClr>
                <a:srgbClr val="FFCC66"/>
              </a:buClr>
            </a:pPr>
            <a:r>
              <a:rPr lang="pl-PL" sz="2000" dirty="0" smtClean="0">
                <a:solidFill>
                  <a:schemeClr val="accent3"/>
                </a:solidFill>
                <a:latin typeface="Calibri" pitchFamily="34" charset="0"/>
              </a:rPr>
              <a:t>	kora zmysłowa </a:t>
            </a:r>
            <a:r>
              <a:rPr lang="pl-PL" sz="2000" dirty="0" smtClean="0">
                <a:solidFill>
                  <a:schemeClr val="accent3"/>
                </a:solidFill>
                <a:latin typeface="Calibri" pitchFamily="34" charset="0"/>
                <a:sym typeface="Wingdings" pitchFamily="2" charset="2"/>
              </a:rPr>
              <a:t> </a:t>
            </a:r>
            <a:r>
              <a:rPr lang="pl-PL" sz="2000" dirty="0" smtClean="0">
                <a:solidFill>
                  <a:schemeClr val="accent3"/>
                </a:solidFill>
                <a:latin typeface="Calibri" pitchFamily="34" charset="0"/>
              </a:rPr>
              <a:t>skojarzeniowa </a:t>
            </a:r>
          </a:p>
          <a:p>
            <a:pPr>
              <a:buClr>
                <a:srgbClr val="FFCC66"/>
              </a:buClr>
            </a:pPr>
            <a:r>
              <a:rPr lang="pl-PL" sz="2000" dirty="0" smtClean="0">
                <a:solidFill>
                  <a:schemeClr val="accent3"/>
                </a:solidFill>
                <a:latin typeface="Calibri" pitchFamily="34" charset="0"/>
              </a:rPr>
              <a:t/>
            </a:r>
            <a:br>
              <a:rPr lang="pl-PL" sz="2000" dirty="0" smtClean="0">
                <a:solidFill>
                  <a:schemeClr val="accent3"/>
                </a:solidFill>
                <a:latin typeface="Calibri" pitchFamily="34" charset="0"/>
              </a:rPr>
            </a:br>
            <a:r>
              <a:rPr lang="pl-PL" sz="2000" dirty="0" smtClean="0">
                <a:solidFill>
                  <a:schemeClr val="accent3"/>
                </a:solidFill>
                <a:latin typeface="Calibri" pitchFamily="34" charset="0"/>
              </a:rPr>
              <a:t>tworzą na tyle stabilne stany w mózgu, że można je odróżnić od szumu, procesów przypadkowych. </a:t>
            </a:r>
          </a:p>
          <a:p>
            <a:pPr>
              <a:buClr>
                <a:srgbClr val="FFCC66"/>
              </a:buClr>
            </a:pPr>
            <a:endParaRPr lang="pl-PL" sz="2000" dirty="0" smtClean="0">
              <a:solidFill>
                <a:schemeClr val="accent3"/>
              </a:solidFill>
              <a:latin typeface="Calibri" pitchFamily="34" charset="0"/>
            </a:endParaRPr>
          </a:p>
          <a:p>
            <a:pPr>
              <a:buClr>
                <a:srgbClr val="FFCC66"/>
              </a:buClr>
            </a:pPr>
            <a:r>
              <a:rPr lang="pl-PL" sz="2000" dirty="0" smtClean="0">
                <a:solidFill>
                  <a:schemeClr val="accent3"/>
                </a:solidFill>
                <a:latin typeface="Calibri" pitchFamily="34" charset="0"/>
              </a:rPr>
              <a:t>Korelacja aktywności neuronów w korze V1 z obrazem padającym na siatkówkę jest słaba (~10%), </a:t>
            </a:r>
            <a:r>
              <a:rPr lang="pl-PL" sz="2000" dirty="0">
                <a:solidFill>
                  <a:schemeClr val="accent3"/>
                </a:solidFill>
                <a:latin typeface="Calibri" pitchFamily="34" charset="0"/>
              </a:rPr>
              <a:t>o zmroku jeszcze </a:t>
            </a:r>
            <a:r>
              <a:rPr lang="pl-PL" sz="2000" dirty="0" smtClean="0">
                <a:solidFill>
                  <a:schemeClr val="accent3"/>
                </a:solidFill>
                <a:latin typeface="Calibri" pitchFamily="34" charset="0"/>
              </a:rPr>
              <a:t>mniej, </a:t>
            </a:r>
            <a:br>
              <a:rPr lang="pl-PL" sz="2000" dirty="0" smtClean="0">
                <a:solidFill>
                  <a:schemeClr val="accent3"/>
                </a:solidFill>
                <a:latin typeface="Calibri" pitchFamily="34" charset="0"/>
              </a:rPr>
            </a:br>
            <a:r>
              <a:rPr lang="pl-PL" sz="2000" dirty="0" smtClean="0">
                <a:solidFill>
                  <a:schemeClr val="accent3"/>
                </a:solidFill>
                <a:latin typeface="Calibri" pitchFamily="34" charset="0"/>
              </a:rPr>
              <a:t>większość to pobudzenia wewnętrzne, dlatego: </a:t>
            </a:r>
            <a:br>
              <a:rPr lang="pl-PL" sz="2000" dirty="0" smtClean="0">
                <a:solidFill>
                  <a:schemeClr val="accent3"/>
                </a:solidFill>
                <a:latin typeface="Calibri" pitchFamily="34" charset="0"/>
              </a:rPr>
            </a:br>
            <a:r>
              <a:rPr lang="pl-PL" sz="1100" dirty="0" smtClean="0">
                <a:solidFill>
                  <a:schemeClr val="accent3"/>
                </a:solidFill>
                <a:latin typeface="Calibri" pitchFamily="34" charset="0"/>
              </a:rPr>
              <a:t/>
            </a:r>
            <a:br>
              <a:rPr lang="pl-PL" sz="1100" dirty="0" smtClean="0">
                <a:solidFill>
                  <a:schemeClr val="accent3"/>
                </a:solidFill>
                <a:latin typeface="Calibri" pitchFamily="34" charset="0"/>
              </a:rPr>
            </a:br>
            <a:r>
              <a:rPr lang="pl-PL" sz="2000" dirty="0" smtClean="0">
                <a:solidFill>
                  <a:srgbClr val="FFC000"/>
                </a:solidFill>
                <a:latin typeface="Calibri" pitchFamily="34" charset="0"/>
              </a:rPr>
              <a:t>Wiesz co widzisz, widzisz co wiesz </a:t>
            </a:r>
            <a:r>
              <a:rPr lang="pl-PL" sz="2000" dirty="0" smtClean="0">
                <a:latin typeface="Calibri" pitchFamily="34" charset="0"/>
              </a:rPr>
              <a:t>(góralka z Zakopanego).</a:t>
            </a:r>
            <a:endParaRPr lang="pl-PL" sz="2000" dirty="0">
              <a:latin typeface="Calibri" pitchFamily="34" charset="0"/>
            </a:endParaRPr>
          </a:p>
          <a:p>
            <a:pPr>
              <a:buClr>
                <a:srgbClr val="FFCC66"/>
              </a:buClr>
            </a:pPr>
            <a:endParaRPr lang="pl-PL" sz="1100" dirty="0" smtClean="0">
              <a:solidFill>
                <a:schemeClr val="accent3"/>
              </a:solidFill>
              <a:latin typeface="Calibri" pitchFamily="34" charset="0"/>
            </a:endParaRPr>
          </a:p>
          <a:p>
            <a:pPr>
              <a:buClr>
                <a:srgbClr val="FFCC66"/>
              </a:buClr>
            </a:pPr>
            <a:r>
              <a:rPr lang="pl-PL" sz="2000" dirty="0" smtClean="0">
                <a:solidFill>
                  <a:schemeClr val="accent3"/>
                </a:solidFill>
                <a:latin typeface="Calibri" pitchFamily="34" charset="0"/>
              </a:rPr>
              <a:t>A duchy widać tylko w ciemności …</a:t>
            </a:r>
          </a:p>
        </p:txBody>
      </p:sp>
      <p:pic>
        <p:nvPicPr>
          <p:cNvPr id="6" name="Picture 2" descr="D:\Archive-media\Grafika-Neurobiologia\Glowy+Mozgi\brain_anim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965" y="4869160"/>
            <a:ext cx="8572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473" y="7057"/>
            <a:ext cx="21431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209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39900" y="301625"/>
            <a:ext cx="6111875" cy="685800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pl-PL" dirty="0" smtClean="0">
                <a:latin typeface="Arial Unicode MS" pitchFamily="34" charset="-128"/>
              </a:rPr>
              <a:t>Mózg jako substrat myśli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93712" y="1412775"/>
            <a:ext cx="8326759" cy="525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600"/>
              </a:spcAft>
              <a:buClr>
                <a:srgbClr val="FFC000"/>
              </a:buClr>
              <a:defRPr/>
            </a:pPr>
            <a:r>
              <a:rPr lang="pl-PL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Mózg jest substratem, w którym może powstać świat umysłu, 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labirynt wzajemnych aktywacji dostatecznie silnych, by na tle innych procesów można je było 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rozpoznać 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i odróżnić od 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innych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, skojarzyć z fonologicznymi reprezentacjami.  </a:t>
            </a:r>
          </a:p>
          <a:p>
            <a:pPr>
              <a:spcAft>
                <a:spcPts val="600"/>
              </a:spcAft>
              <a:buClr>
                <a:srgbClr val="FFC000"/>
              </a:buClr>
              <a:defRPr/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Fonologia </a:t>
            </a:r>
            <a:r>
              <a:rPr lang="pl-PL" sz="20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 Semantyka pomaga konkretyzować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myśli</a:t>
            </a:r>
            <a:r>
              <a:rPr lang="pl-PL" sz="20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, bez fonologicznych etykiet aktywacji mózgu byłyby rozmyty, płynne, myślenie symboliczne nie byłoby możliwe, generalizacja byłaby zbyt szeroka, logika całkiem rozmyta. </a:t>
            </a:r>
            <a:br>
              <a:rPr lang="pl-PL" sz="20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</a:b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000" b="1" dirty="0" smtClean="0">
                <a:latin typeface="Calibri" pitchFamily="34" charset="0"/>
                <a:cs typeface="Calibri" pitchFamily="34" charset="0"/>
              </a:rPr>
            </a:b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L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.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Wittgenstein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(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Tractatus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1922): 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000" dirty="0" smtClean="0">
                <a:latin typeface="Calibri" pitchFamily="34" charset="0"/>
                <a:cs typeface="Calibri" pitchFamily="34" charset="0"/>
              </a:rPr>
            </a:br>
            <a:r>
              <a:rPr lang="pl-PL" sz="2000" i="1" dirty="0" smtClean="0">
                <a:latin typeface="Calibri" pitchFamily="34" charset="0"/>
                <a:cs typeface="Calibri" pitchFamily="34" charset="0"/>
              </a:rPr>
              <a:t>Język przesłania myśl. </a:t>
            </a:r>
            <a:br>
              <a:rPr lang="pl-PL" sz="2000" i="1" dirty="0" smtClean="0">
                <a:latin typeface="Calibri" pitchFamily="34" charset="0"/>
                <a:cs typeface="Calibri" pitchFamily="34" charset="0"/>
              </a:rPr>
            </a:br>
            <a:r>
              <a:rPr lang="pl-PL" sz="2000" i="1" dirty="0" smtClean="0">
                <a:latin typeface="Calibri" pitchFamily="34" charset="0"/>
                <a:cs typeface="Calibri" pitchFamily="34" charset="0"/>
              </a:rPr>
              <a:t>Myśli wskazują na obrazy tego </a:t>
            </a:r>
            <a:br>
              <a:rPr lang="pl-PL" sz="2000" i="1" dirty="0" smtClean="0">
                <a:latin typeface="Calibri" pitchFamily="34" charset="0"/>
                <a:cs typeface="Calibri" pitchFamily="34" charset="0"/>
              </a:rPr>
            </a:br>
            <a:r>
              <a:rPr lang="pl-PL" sz="2000" i="1" dirty="0" smtClean="0">
                <a:latin typeface="Calibri" pitchFamily="34" charset="0"/>
                <a:cs typeface="Calibri" pitchFamily="34" charset="0"/>
              </a:rPr>
              <a:t>jak wyglądają rzeczy w świecie, </a:t>
            </a:r>
            <a:br>
              <a:rPr lang="pl-PL" sz="2000" i="1" dirty="0" smtClean="0">
                <a:latin typeface="Calibri" pitchFamily="34" charset="0"/>
                <a:cs typeface="Calibri" pitchFamily="34" charset="0"/>
              </a:rPr>
            </a:br>
            <a:r>
              <a:rPr lang="pl-PL" sz="2000" i="1" dirty="0" smtClean="0">
                <a:latin typeface="Calibri" pitchFamily="34" charset="0"/>
                <a:cs typeface="Calibri" pitchFamily="34" charset="0"/>
              </a:rPr>
              <a:t>myśleć to mówić do siebie samego, </a:t>
            </a:r>
            <a:br>
              <a:rPr lang="pl-PL" sz="2000" i="1" dirty="0" smtClean="0">
                <a:latin typeface="Calibri" pitchFamily="34" charset="0"/>
                <a:cs typeface="Calibri" pitchFamily="34" charset="0"/>
              </a:rPr>
            </a:br>
            <a:r>
              <a:rPr lang="pl-PL" sz="2000" i="1" dirty="0" smtClean="0">
                <a:latin typeface="Calibri" pitchFamily="34" charset="0"/>
                <a:cs typeface="Calibri" pitchFamily="34" charset="0"/>
              </a:rPr>
              <a:t>zdania wskazują na obrazy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. </a:t>
            </a:r>
          </a:p>
          <a:p>
            <a:pPr>
              <a:spcAft>
                <a:spcPts val="600"/>
              </a:spcAft>
              <a:buClr>
                <a:srgbClr val="FFC000"/>
              </a:buClr>
              <a:defRPr/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„Obrazy” to wzorce aktywacji sieci </a:t>
            </a:r>
            <a:br>
              <a:rPr lang="pl-PL" sz="2000" dirty="0" smtClean="0">
                <a:latin typeface="Calibri" pitchFamily="34" charset="0"/>
                <a:cs typeface="Calibri" pitchFamily="34" charset="0"/>
              </a:rPr>
            </a:br>
            <a:r>
              <a:rPr lang="pl-PL" sz="2000" dirty="0" smtClean="0">
                <a:latin typeface="Calibri" pitchFamily="34" charset="0"/>
                <a:cs typeface="Calibri" pitchFamily="34" charset="0"/>
              </a:rPr>
              <a:t>neuronalnych.  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221" y="404664"/>
            <a:ext cx="857250" cy="7620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3717032"/>
            <a:ext cx="452437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953808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650" y="225072"/>
            <a:ext cx="7772400" cy="792162"/>
          </a:xfrm>
        </p:spPr>
        <p:txBody>
          <a:bodyPr/>
          <a:lstStyle/>
          <a:p>
            <a:r>
              <a:rPr lang="pl-PL" dirty="0" smtClean="0"/>
              <a:t>Geometryczny model umysłu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25539"/>
            <a:ext cx="4824536" cy="1727397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pl-PL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Mózg </a:t>
            </a:r>
            <a:r>
              <a:rPr lang="pl-PL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 </a:t>
            </a:r>
            <a:r>
              <a:rPr lang="pl-PL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psychika.</a:t>
            </a:r>
          </a:p>
          <a:p>
            <a:pPr marL="0" indent="0" eaLnBrk="1" hangingPunct="1">
              <a:buNone/>
            </a:pPr>
            <a:r>
              <a:rPr lang="pl-PL" dirty="0" smtClean="0">
                <a:solidFill>
                  <a:srgbClr val="FFFFFF"/>
                </a:solidFill>
                <a:cs typeface="Arial" pitchFamily="34" charset="0"/>
              </a:rPr>
              <a:t>	Obiektywne </a:t>
            </a:r>
            <a:r>
              <a:rPr lang="pl-PL" dirty="0">
                <a:solidFill>
                  <a:srgbClr val="FFFFFF"/>
                </a:solidFill>
                <a:cs typeface="Arial" pitchFamily="34" charset="0"/>
                <a:sym typeface="Wingdings" pitchFamily="2" charset="2"/>
              </a:rPr>
              <a:t> Subiektywne.</a:t>
            </a:r>
            <a:endParaRPr lang="pl-PL" dirty="0">
              <a:solidFill>
                <a:srgbClr val="FFFFFF"/>
              </a:solidFill>
              <a:cs typeface="Arial" pitchFamily="34" charset="0"/>
            </a:endParaRPr>
          </a:p>
          <a:p>
            <a:pPr marL="0" indent="0" eaLnBrk="1" hangingPunct="1">
              <a:buNone/>
            </a:pPr>
            <a:r>
              <a:rPr lang="pl-PL" dirty="0" err="1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Neurodynamika</a:t>
            </a:r>
            <a:r>
              <a:rPr lang="pl-PL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 opisuje zmieniający się stan mózgu, aktywność neuronów, mierzoną za pomocą EEG, MEG, NIRS-OT, PET, </a:t>
            </a:r>
            <a:r>
              <a:rPr lang="pl-PL" dirty="0" err="1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fMRI</a:t>
            </a:r>
            <a:r>
              <a:rPr lang="pl-PL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 … 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183145"/>
            <a:ext cx="2162175" cy="1990725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73016"/>
            <a:ext cx="38100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ymbol zastępczy zawartości 2"/>
          <p:cNvSpPr txBox="1">
            <a:spLocks/>
          </p:cNvSpPr>
          <p:nvPr/>
        </p:nvSpPr>
        <p:spPr bwMode="auto">
          <a:xfrm>
            <a:off x="446679" y="2900278"/>
            <a:ext cx="4606280" cy="349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pl-PL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Jak opisać stan umysłu?</a:t>
            </a:r>
            <a:endParaRPr lang="pl-PL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r>
              <a:rPr lang="pl-PL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Trzeba zdefiniować przestrzeń której wymiary mają subiektywną interpretację: emocje, wrażenia. </a:t>
            </a:r>
            <a:endParaRPr lang="pl-PL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r>
              <a:rPr lang="pl-PL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Stan </a:t>
            </a:r>
            <a:r>
              <a:rPr lang="pl-PL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umysłu </a:t>
            </a:r>
            <a:r>
              <a:rPr lang="pl-PL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można wówczas opisać jako punkt w przestrzeni  psychologicznej (Shepard, </a:t>
            </a:r>
            <a:r>
              <a:rPr lang="pl-PL" dirty="0" err="1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Gardenfors</a:t>
            </a:r>
            <a:r>
              <a:rPr lang="pl-PL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, </a:t>
            </a:r>
            <a:r>
              <a:rPr lang="pl-PL" dirty="0" err="1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Fauconniere</a:t>
            </a:r>
            <a:r>
              <a:rPr lang="pl-PL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pl-PL" dirty="0" err="1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etc</a:t>
            </a:r>
            <a:r>
              <a:rPr lang="pl-PL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).</a:t>
            </a:r>
            <a:br>
              <a:rPr lang="pl-PL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</a:br>
            <a:endParaRPr lang="pl-PL" sz="1000" dirty="0" smtClean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r>
              <a:rPr lang="pl-PL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Problem: brak dobrej fenomenologii. </a:t>
            </a:r>
            <a:r>
              <a:rPr lang="pl-PL" dirty="0" err="1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Hurlburt</a:t>
            </a:r>
            <a:r>
              <a:rPr lang="pl-PL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 &amp; </a:t>
            </a:r>
            <a:r>
              <a:rPr lang="pl-PL" dirty="0" err="1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Schwitzgabel</a:t>
            </a:r>
            <a:r>
              <a:rPr lang="pl-PL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, </a:t>
            </a:r>
            <a:r>
              <a:rPr lang="pl-PL" dirty="0" err="1"/>
              <a:t>Describing</a:t>
            </a:r>
            <a:r>
              <a:rPr lang="pl-PL" dirty="0"/>
              <a:t> Inner </a:t>
            </a:r>
            <a:r>
              <a:rPr lang="pl-PL" dirty="0" err="1" smtClean="0"/>
              <a:t>Experience</a:t>
            </a:r>
            <a:r>
              <a:rPr lang="pl-PL" dirty="0" smtClean="0"/>
              <a:t>? MIT Press 2007</a:t>
            </a:r>
            <a:endParaRPr lang="en-US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48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50838"/>
            <a:ext cx="7772400" cy="727075"/>
          </a:xfrm>
          <a:effectLst/>
        </p:spPr>
        <p:txBody>
          <a:bodyPr lIns="92075" tIns="46038" rIns="92075" bIns="46038"/>
          <a:lstStyle/>
          <a:p>
            <a:pPr>
              <a:defRPr/>
            </a:pPr>
            <a:r>
              <a:rPr lang="pl-PL" dirty="0" smtClean="0"/>
              <a:t>Interfejsy mózg-komputer (BCI)</a:t>
            </a:r>
            <a:endParaRPr lang="en-US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8325" y="1193800"/>
            <a:ext cx="8332788" cy="1174750"/>
          </a:xfrm>
          <a:noFill/>
        </p:spPr>
        <p:txBody>
          <a:bodyPr lIns="92075" tIns="46038" rIns="92075" bIns="46038"/>
          <a:lstStyle/>
          <a:p>
            <a:pPr marL="0" indent="0" algn="just">
              <a:spcBef>
                <a:spcPct val="0"/>
              </a:spcBef>
              <a:buFontTx/>
              <a:buNone/>
            </a:pPr>
            <a:r>
              <a:rPr lang="pl-PL" altLang="pl-PL" dirty="0" smtClean="0"/>
              <a:t>Mogę wiedzieć co zrobię zanim to sobie uświadomię ... ale tylko mając pomiary wewnątrz czaszki, lub badając obszary zajmujące się planowaniem ...</a:t>
            </a:r>
          </a:p>
        </p:txBody>
      </p:sp>
      <p:pic>
        <p:nvPicPr>
          <p:cNvPr id="7885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71688"/>
            <a:ext cx="7042150" cy="459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445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50838"/>
            <a:ext cx="7772400" cy="727075"/>
          </a:xfrm>
          <a:effectLst/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pl-PL" dirty="0" smtClean="0"/>
              <a:t>Różne ‘Ja’ w mózgu</a:t>
            </a:r>
            <a:endParaRPr lang="en-US" dirty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568325" y="1193800"/>
            <a:ext cx="8332788" cy="885825"/>
          </a:xfrm>
        </p:spPr>
        <p:txBody>
          <a:bodyPr lIns="92075" tIns="46038" rIns="92075" bIns="46038"/>
          <a:lstStyle/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en-US" dirty="0" err="1" smtClean="0">
                <a:sym typeface="Gill Sans" charset="0"/>
              </a:rPr>
              <a:t>Northoff</a:t>
            </a:r>
            <a:r>
              <a:rPr lang="en-US" dirty="0" smtClean="0">
                <a:sym typeface="Gill Sans" charset="0"/>
              </a:rPr>
              <a:t> </a:t>
            </a:r>
            <a:r>
              <a:rPr lang="pl-PL" dirty="0" smtClean="0">
                <a:sym typeface="Gill Sans" charset="0"/>
              </a:rPr>
              <a:t>i </a:t>
            </a:r>
            <a:r>
              <a:rPr lang="pl-PL" dirty="0" err="1" smtClean="0">
                <a:sym typeface="Gill Sans" charset="0"/>
              </a:rPr>
              <a:t>inn</a:t>
            </a:r>
            <a:r>
              <a:rPr lang="pl-PL" dirty="0" smtClean="0">
                <a:sym typeface="Gill Sans" charset="0"/>
              </a:rPr>
              <a:t>, </a:t>
            </a:r>
            <a:r>
              <a:rPr lang="en-US" dirty="0" smtClean="0">
                <a:sym typeface="Gill Sans" charset="0"/>
              </a:rPr>
              <a:t>Self-referential processing in our brain</a:t>
            </a:r>
            <a:r>
              <a:rPr lang="pl-PL" dirty="0" smtClean="0">
                <a:sym typeface="Gill Sans" charset="0"/>
              </a:rPr>
              <a:t>, </a:t>
            </a:r>
            <a:r>
              <a:rPr lang="en-US" dirty="0" smtClean="0">
                <a:sym typeface="Gill Sans" charset="0"/>
              </a:rPr>
              <a:t>2006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023" y="1865313"/>
            <a:ext cx="320675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610" y="2019301"/>
            <a:ext cx="2562225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98" y="1912938"/>
            <a:ext cx="2941637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587375" y="4491083"/>
            <a:ext cx="8148638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0000"/>
              </a:buClr>
              <a:buSzPct val="115000"/>
            </a:pPr>
            <a:r>
              <a:rPr lang="pl-PL" dirty="0" smtClean="0">
                <a:solidFill>
                  <a:srgbClr val="FFFFFF"/>
                </a:solidFill>
                <a:latin typeface="Calibri"/>
              </a:rPr>
              <a:t>CMS, </a:t>
            </a:r>
            <a:r>
              <a:rPr lang="pl-PL" dirty="0" err="1" smtClean="0">
                <a:solidFill>
                  <a:srgbClr val="FFFFFF"/>
                </a:solidFill>
                <a:latin typeface="Calibri"/>
              </a:rPr>
              <a:t>Cortical</a:t>
            </a:r>
            <a:r>
              <a:rPr lang="pl-PL" dirty="0" smtClean="0">
                <a:solidFill>
                  <a:srgbClr val="FFFFFF"/>
                </a:solidFill>
                <a:latin typeface="Calibri"/>
              </a:rPr>
              <a:t> </a:t>
            </a:r>
            <a:r>
              <a:rPr lang="pl-PL" dirty="0" err="1" smtClean="0">
                <a:solidFill>
                  <a:srgbClr val="FFFFFF"/>
                </a:solidFill>
                <a:latin typeface="Calibri"/>
              </a:rPr>
              <a:t>Midline</a:t>
            </a:r>
            <a:r>
              <a:rPr lang="pl-PL" dirty="0" smtClean="0">
                <a:solidFill>
                  <a:srgbClr val="FFFFFF"/>
                </a:solidFill>
                <a:latin typeface="Calibri"/>
              </a:rPr>
              <a:t> </a:t>
            </a:r>
            <a:r>
              <a:rPr lang="pl-PL" dirty="0" err="1" smtClean="0">
                <a:solidFill>
                  <a:srgbClr val="FFFFFF"/>
                </a:solidFill>
                <a:latin typeface="Calibri"/>
              </a:rPr>
              <a:t>Structures</a:t>
            </a:r>
            <a:r>
              <a:rPr lang="pl-PL" dirty="0" smtClean="0">
                <a:solidFill>
                  <a:srgbClr val="FFFFFF"/>
                </a:solidFill>
                <a:latin typeface="Calibri"/>
              </a:rPr>
              <a:t>, korowe struktury przyśrodkowe, są siedliskiem procesów odnoszących się do „ja” w testach werbalnych, przestrzennych, emocjonalnych, rozpoznawania twarzy. </a:t>
            </a:r>
            <a:br>
              <a:rPr lang="pl-PL" dirty="0" smtClean="0">
                <a:solidFill>
                  <a:srgbClr val="FFFFFF"/>
                </a:solidFill>
                <a:latin typeface="Calibri"/>
              </a:rPr>
            </a:br>
            <a:r>
              <a:rPr lang="pl-PL" dirty="0" smtClean="0">
                <a:solidFill>
                  <a:srgbClr val="FFFFFF"/>
                </a:solidFill>
                <a:latin typeface="Calibri"/>
              </a:rPr>
              <a:t>Dobrze ukryte, rzadko ulegają uszkodzeniom, pośredniczą w komunikacji pomiędzy układem limbicznym, pniem mózgu i korą.</a:t>
            </a: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SzPct val="115000"/>
            </a:pPr>
            <a:r>
              <a:rPr lang="pl-PL" dirty="0" err="1" smtClean="0">
                <a:solidFill>
                  <a:srgbClr val="FFFFFF"/>
                </a:solidFill>
                <a:latin typeface="Calibri"/>
              </a:rPr>
              <a:t>Proto</a:t>
            </a:r>
            <a:r>
              <a:rPr lang="pl-PL" dirty="0" smtClean="0">
                <a:solidFill>
                  <a:srgbClr val="FFFFFF"/>
                </a:solidFill>
                <a:latin typeface="Calibri"/>
              </a:rPr>
              <a:t>-ja: ciało, autobiograficzne ja: pamięć; społeczne ja: relacje.</a:t>
            </a:r>
          </a:p>
        </p:txBody>
      </p:sp>
    </p:spTree>
    <p:extLst>
      <p:ext uri="{BB962C8B-B14F-4D97-AF65-F5344CB8AC3E}">
        <p14:creationId xmlns:p14="http://schemas.microsoft.com/office/powerpoint/2010/main" val="123865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990600"/>
          </a:xfrm>
          <a:effectLst/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pl-PL" dirty="0" smtClean="0"/>
              <a:t>Wola to jedno z wrażeń ... </a:t>
            </a:r>
            <a:endParaRPr lang="pl-PL" dirty="0"/>
          </a:p>
        </p:txBody>
      </p:sp>
      <p:sp>
        <p:nvSpPr>
          <p:cNvPr id="47107" name="Rectangle 4"/>
          <p:cNvSpPr>
            <a:spLocks noChangeArrowheads="1"/>
          </p:cNvSpPr>
          <p:nvPr/>
        </p:nvSpPr>
        <p:spPr bwMode="auto">
          <a:xfrm>
            <a:off x="452438" y="1323975"/>
            <a:ext cx="8355012" cy="2681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buClr>
                <a:srgbClr val="000000"/>
              </a:buClr>
              <a:buSzPct val="115000"/>
            </a:pPr>
            <a:r>
              <a:rPr lang="pl-PL" sz="2400" dirty="0" smtClean="0">
                <a:solidFill>
                  <a:srgbClr val="FFFFFF"/>
                </a:solidFill>
                <a:latin typeface="Calibri"/>
              </a:rPr>
              <a:t>Wegner DM, </a:t>
            </a:r>
            <a:r>
              <a:rPr lang="pl-PL" sz="2400" i="1" dirty="0" smtClean="0">
                <a:solidFill>
                  <a:srgbClr val="FFFFFF"/>
                </a:solidFill>
                <a:latin typeface="Calibri"/>
              </a:rPr>
              <a:t>The </a:t>
            </a:r>
            <a:r>
              <a:rPr lang="pl-PL" sz="2400" i="1" dirty="0" err="1" smtClean="0">
                <a:solidFill>
                  <a:srgbClr val="FFFFFF"/>
                </a:solidFill>
                <a:latin typeface="Calibri"/>
              </a:rPr>
              <a:t>illusion</a:t>
            </a:r>
            <a:r>
              <a:rPr lang="pl-PL" sz="2400" i="1" dirty="0" smtClean="0">
                <a:solidFill>
                  <a:srgbClr val="FFFFFF"/>
                </a:solidFill>
                <a:latin typeface="Calibri"/>
              </a:rPr>
              <a:t> of </a:t>
            </a:r>
            <a:r>
              <a:rPr lang="pl-PL" sz="2400" i="1" dirty="0" err="1" smtClean="0">
                <a:solidFill>
                  <a:srgbClr val="FFFFFF"/>
                </a:solidFill>
                <a:latin typeface="Calibri"/>
              </a:rPr>
              <a:t>conscious</a:t>
            </a:r>
            <a:r>
              <a:rPr lang="pl-PL" sz="2400" i="1" dirty="0" smtClean="0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400" i="1" dirty="0" err="1" smtClean="0">
                <a:solidFill>
                  <a:srgbClr val="FFFFFF"/>
                </a:solidFill>
                <a:latin typeface="Calibri"/>
              </a:rPr>
              <a:t>will</a:t>
            </a:r>
            <a:r>
              <a:rPr lang="pl-PL" sz="2400" dirty="0" smtClean="0">
                <a:solidFill>
                  <a:srgbClr val="FFFFFF"/>
                </a:solidFill>
                <a:latin typeface="Calibri"/>
              </a:rPr>
              <a:t>. MIT Press( 2002)</a:t>
            </a:r>
          </a:p>
          <a:p>
            <a:pPr>
              <a:buClr>
                <a:srgbClr val="000000"/>
              </a:buClr>
              <a:buSzPct val="115000"/>
            </a:pPr>
            <a:endParaRPr lang="pl-PL" sz="1050" dirty="0" smtClean="0">
              <a:solidFill>
                <a:srgbClr val="FFFFFF"/>
              </a:solidFill>
              <a:latin typeface="Calibri"/>
            </a:endParaRPr>
          </a:p>
          <a:p>
            <a:pPr>
              <a:buClr>
                <a:srgbClr val="000000"/>
              </a:buClr>
              <a:buSzPct val="115000"/>
            </a:pPr>
            <a:r>
              <a:rPr lang="pl-PL" sz="2400" dirty="0" smtClean="0">
                <a:solidFill>
                  <a:srgbClr val="FFFFFF"/>
                </a:solidFill>
                <a:latin typeface="Calibri"/>
              </a:rPr>
              <a:t>Możemy działać, ale nie być tego świadomi, </a:t>
            </a:r>
            <a:r>
              <a:rPr lang="pl-PL" sz="2400" dirty="0" err="1" smtClean="0">
                <a:solidFill>
                  <a:srgbClr val="FFFFFF"/>
                </a:solidFill>
                <a:latin typeface="Calibri"/>
              </a:rPr>
              <a:t>np</a:t>
            </a:r>
            <a:r>
              <a:rPr lang="pl-PL" sz="2400" dirty="0" smtClean="0">
                <a:solidFill>
                  <a:srgbClr val="FFFFFF"/>
                </a:solidFill>
                <a:latin typeface="Calibri"/>
              </a:rPr>
              <a:t>: popychając talerz w czasie seansu spirytystycznego, różdżkarstwa czy hipnozy.</a:t>
            </a:r>
          </a:p>
          <a:p>
            <a:pPr>
              <a:buClr>
                <a:srgbClr val="000000"/>
              </a:buClr>
              <a:buSzPct val="115000"/>
            </a:pPr>
            <a:r>
              <a:rPr lang="pl-PL" sz="2400" dirty="0" smtClean="0">
                <a:solidFill>
                  <a:srgbClr val="FFFFFF"/>
                </a:solidFill>
                <a:latin typeface="Calibri"/>
              </a:rPr>
              <a:t>Możemy mieć wrażenie działania, chociaż nie działamy</a:t>
            </a:r>
            <a:br>
              <a:rPr lang="pl-PL" sz="2400" dirty="0" smtClean="0">
                <a:solidFill>
                  <a:srgbClr val="FFFFFF"/>
                </a:solidFill>
                <a:latin typeface="Calibri"/>
              </a:rPr>
            </a:br>
            <a:endParaRPr lang="pl-PL" sz="1050" dirty="0" smtClean="0">
              <a:solidFill>
                <a:srgbClr val="FFFFFF"/>
              </a:solidFill>
              <a:latin typeface="Calibri"/>
            </a:endParaRPr>
          </a:p>
          <a:p>
            <a:pPr>
              <a:buClr>
                <a:srgbClr val="000000"/>
              </a:buClr>
              <a:buSzPct val="115000"/>
            </a:pPr>
            <a:r>
              <a:rPr lang="pl-PL" sz="2400" dirty="0" smtClean="0">
                <a:solidFill>
                  <a:srgbClr val="FFFFFF"/>
                </a:solidFill>
                <a:latin typeface="Calibri"/>
              </a:rPr>
              <a:t>Świadome działanie woli nigdy nie jest bezpośrednią przyczyną naszego działania, intencja + działanie &lt;= aktywacja mózgu. 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423863" y="4609859"/>
            <a:ext cx="8491537" cy="207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rgbClr val="000000"/>
              </a:buClr>
              <a:buSzPct val="115000"/>
            </a:pPr>
            <a:r>
              <a:rPr lang="pl-PL" sz="2000" dirty="0" smtClean="0">
                <a:solidFill>
                  <a:srgbClr val="FFFFFF"/>
                </a:solidFill>
                <a:latin typeface="Calibri"/>
              </a:rPr>
              <a:t>Stymulacja TMS : nawet jeśli wybory lewej lub prawej strony są w 80% po prawej wybór nadal uznawany jest za wolny... Możemy więc być sterowani bez swojej wiedzy silnymi polami magnetycznymi lub prądem elektrycznym, skłaniani do oszukiwania (J. </a:t>
            </a:r>
            <a:r>
              <a:rPr lang="pl-PL" sz="2000" dirty="0" err="1" smtClean="0">
                <a:solidFill>
                  <a:srgbClr val="FFFFFF"/>
                </a:solidFill>
                <a:latin typeface="Calibri"/>
              </a:rPr>
              <a:t>Fehr</a:t>
            </a:r>
            <a:r>
              <a:rPr lang="pl-PL" sz="2000" dirty="0" smtClean="0">
                <a:solidFill>
                  <a:srgbClr val="FFFFFF"/>
                </a:solidFill>
                <a:latin typeface="Calibri"/>
              </a:rPr>
              <a:t>, ETH; </a:t>
            </a:r>
            <a:r>
              <a:rPr lang="pl-PL" sz="2000" dirty="0" err="1" smtClean="0">
                <a:solidFill>
                  <a:srgbClr val="FFFFFF"/>
                </a:solidFill>
                <a:latin typeface="Calibri"/>
              </a:rPr>
              <a:t>Brasil</a:t>
            </a:r>
            <a:r>
              <a:rPr lang="pl-PL" sz="2000" dirty="0" smtClean="0">
                <a:solidFill>
                  <a:srgbClr val="FFFFFF"/>
                </a:solidFill>
                <a:latin typeface="Calibri"/>
              </a:rPr>
              <a:t>-Neto i </a:t>
            </a:r>
            <a:r>
              <a:rPr lang="pl-PL" sz="2000" dirty="0" err="1" smtClean="0">
                <a:solidFill>
                  <a:srgbClr val="FFFFFF"/>
                </a:solidFill>
                <a:latin typeface="Calibri"/>
              </a:rPr>
              <a:t>inn</a:t>
            </a:r>
            <a:r>
              <a:rPr lang="pl-PL" sz="2000" dirty="0" smtClean="0">
                <a:solidFill>
                  <a:srgbClr val="FFFFFF"/>
                </a:solidFill>
                <a:latin typeface="Calibri"/>
              </a:rPr>
              <a:t>. JNNP, 1992). </a:t>
            </a:r>
            <a:endParaRPr lang="pl-PL" sz="1000" dirty="0" smtClean="0">
              <a:solidFill>
                <a:srgbClr val="FFFFFF"/>
              </a:solidFill>
              <a:latin typeface="Calibri"/>
            </a:endParaRPr>
          </a:p>
          <a:p>
            <a:pPr>
              <a:spcBef>
                <a:spcPct val="20000"/>
              </a:spcBef>
              <a:buClr>
                <a:srgbClr val="000000"/>
              </a:buClr>
              <a:buSzPct val="115000"/>
            </a:pPr>
            <a:r>
              <a:rPr lang="pl-PL" sz="2000" dirty="0" smtClean="0">
                <a:solidFill>
                  <a:srgbClr val="FFFFFF"/>
                </a:solidFill>
                <a:latin typeface="Calibri"/>
              </a:rPr>
              <a:t>Poczucie wola działania to wrażenie wynikające ze zwrócenia uwagi na stan aktywacji kory przedruchowej (</a:t>
            </a:r>
            <a:r>
              <a:rPr lang="pl-PL" sz="2000" dirty="0" err="1" smtClean="0">
                <a:solidFill>
                  <a:srgbClr val="FFFFFF"/>
                </a:solidFill>
                <a:latin typeface="Calibri"/>
              </a:rPr>
              <a:t>Pre</a:t>
            </a:r>
            <a:r>
              <a:rPr lang="pl-PL" sz="2000" dirty="0" smtClean="0">
                <a:solidFill>
                  <a:srgbClr val="FFFFFF"/>
                </a:solidFill>
                <a:latin typeface="Calibri"/>
              </a:rPr>
              <a:t>-SMA): co też mózg zaplanował?  </a:t>
            </a:r>
          </a:p>
        </p:txBody>
      </p:sp>
      <p:pic>
        <p:nvPicPr>
          <p:cNvPr id="47109" name="Obraz 14" descr="Clipboard0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1171762"/>
            <a:ext cx="4571684" cy="34380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604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824826"/>
            <a:ext cx="5724525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275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50838"/>
            <a:ext cx="7772400" cy="727075"/>
          </a:xfrm>
          <a:effectLst/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pl-PL" dirty="0" smtClean="0"/>
              <a:t>Wiem 10 sekund wcześniej!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568325" y="1193800"/>
            <a:ext cx="8104188" cy="1008063"/>
          </a:xfrm>
        </p:spPr>
        <p:txBody>
          <a:bodyPr lIns="92075" tIns="46038" rIns="92075" bIns="46038"/>
          <a:lstStyle/>
          <a:p>
            <a:pPr marL="0" indent="0" eaLnBrk="1" hangingPunct="1">
              <a:buFontTx/>
              <a:buNone/>
            </a:pPr>
            <a:r>
              <a:rPr lang="en-US" smtClean="0"/>
              <a:t>C.S. Soon, M. Brass, H-J. Heinze &amp; J-D. Haynes, </a:t>
            </a:r>
            <a:br>
              <a:rPr lang="en-US" smtClean="0"/>
            </a:br>
            <a:r>
              <a:rPr lang="en-US" smtClean="0"/>
              <a:t>Unconscious determinants of free decisions in the human brain. </a:t>
            </a:r>
            <a:br>
              <a:rPr lang="en-US" smtClean="0"/>
            </a:br>
            <a:r>
              <a:rPr lang="en-US" smtClean="0"/>
              <a:t>Nature Neuroscience, April 2008.</a:t>
            </a:r>
            <a:endParaRPr lang="pl-PL" smtClean="0"/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565150" y="2163763"/>
            <a:ext cx="4776788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rgbClr val="000000"/>
              </a:buClr>
              <a:buSzPct val="115000"/>
            </a:pPr>
            <a:r>
              <a:rPr lang="en-US" sz="1000" smtClean="0">
                <a:solidFill>
                  <a:srgbClr val="FFFFFF"/>
                </a:solidFill>
                <a:latin typeface="Arial" pitchFamily="34" charset="0"/>
              </a:rPr>
              <a:t/>
            </a:r>
            <a:br>
              <a:rPr lang="en-US" sz="1000" smtClean="0">
                <a:solidFill>
                  <a:srgbClr val="FFFFFF"/>
                </a:solidFill>
                <a:latin typeface="Arial" pitchFamily="34" charset="0"/>
              </a:rPr>
            </a:br>
            <a:r>
              <a:rPr lang="en-US" sz="2000" smtClean="0">
                <a:solidFill>
                  <a:srgbClr val="FFFFFF"/>
                </a:solidFill>
                <a:latin typeface="Arial" pitchFamily="34" charset="0"/>
              </a:rPr>
              <a:t>”There has been a long controversy as to whether subjectively 'free' decisions are determined by brain activity ahead of time. We found that the outcome of a decision can be encoded in brain activity of prefrontal and parietal cortex up to 10 sec before it enters awareness. </a:t>
            </a:r>
            <a:br>
              <a:rPr lang="en-US" sz="2000" smtClean="0">
                <a:solidFill>
                  <a:srgbClr val="FFFFFF"/>
                </a:solidFill>
                <a:latin typeface="Arial" pitchFamily="34" charset="0"/>
              </a:rPr>
            </a:br>
            <a:r>
              <a:rPr lang="en-US" sz="1000" smtClean="0">
                <a:solidFill>
                  <a:srgbClr val="FFFFFF"/>
                </a:solidFill>
                <a:latin typeface="Arial" pitchFamily="34" charset="0"/>
              </a:rPr>
              <a:t/>
            </a:r>
            <a:br>
              <a:rPr lang="en-US" sz="1000" smtClean="0">
                <a:solidFill>
                  <a:srgbClr val="FFFFFF"/>
                </a:solidFill>
                <a:latin typeface="Arial" pitchFamily="34" charset="0"/>
              </a:rPr>
            </a:br>
            <a:r>
              <a:rPr lang="en-US" sz="2000" smtClean="0">
                <a:solidFill>
                  <a:srgbClr val="FFFFFF"/>
                </a:solidFill>
                <a:latin typeface="Arial" pitchFamily="34" charset="0"/>
              </a:rPr>
              <a:t>This delay presumably reflects </a:t>
            </a:r>
            <a:br>
              <a:rPr lang="en-US" sz="2000" smtClean="0">
                <a:solidFill>
                  <a:srgbClr val="FFFFFF"/>
                </a:solidFill>
                <a:latin typeface="Arial" pitchFamily="34" charset="0"/>
              </a:rPr>
            </a:br>
            <a:r>
              <a:rPr lang="en-US" sz="2000" smtClean="0">
                <a:solidFill>
                  <a:srgbClr val="FFFFFF"/>
                </a:solidFill>
                <a:latin typeface="Arial" pitchFamily="34" charset="0"/>
              </a:rPr>
              <a:t>the operation of a network of </a:t>
            </a:r>
            <a:br>
              <a:rPr lang="en-US" sz="2000" smtClean="0">
                <a:solidFill>
                  <a:srgbClr val="FFFFFF"/>
                </a:solidFill>
                <a:latin typeface="Arial" pitchFamily="34" charset="0"/>
              </a:rPr>
            </a:br>
            <a:r>
              <a:rPr lang="en-US" sz="2000" smtClean="0">
                <a:solidFill>
                  <a:srgbClr val="FFFFFF"/>
                </a:solidFill>
                <a:latin typeface="Arial" pitchFamily="34" charset="0"/>
              </a:rPr>
              <a:t>high-level control areas that </a:t>
            </a:r>
            <a:br>
              <a:rPr lang="en-US" sz="2000" smtClean="0">
                <a:solidFill>
                  <a:srgbClr val="FFFFFF"/>
                </a:solidFill>
                <a:latin typeface="Arial" pitchFamily="34" charset="0"/>
              </a:rPr>
            </a:br>
            <a:r>
              <a:rPr lang="en-US" sz="2000" smtClean="0">
                <a:solidFill>
                  <a:srgbClr val="FFFFFF"/>
                </a:solidFill>
                <a:latin typeface="Arial" pitchFamily="34" charset="0"/>
              </a:rPr>
              <a:t>begin to prepare an upcoming </a:t>
            </a:r>
            <a:br>
              <a:rPr lang="en-US" sz="2000" smtClean="0">
                <a:solidFill>
                  <a:srgbClr val="FFFFFF"/>
                </a:solidFill>
                <a:latin typeface="Arial" pitchFamily="34" charset="0"/>
              </a:rPr>
            </a:br>
            <a:r>
              <a:rPr lang="en-US" sz="2000" smtClean="0">
                <a:solidFill>
                  <a:srgbClr val="FFFFFF"/>
                </a:solidFill>
                <a:latin typeface="Arial" pitchFamily="34" charset="0"/>
              </a:rPr>
              <a:t>decision long before it enters awareness.”</a:t>
            </a:r>
          </a:p>
        </p:txBody>
      </p:sp>
      <p:pic>
        <p:nvPicPr>
          <p:cNvPr id="4608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001838"/>
            <a:ext cx="3810000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4837113"/>
            <a:ext cx="5037137" cy="184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256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4" y="1019175"/>
            <a:ext cx="7618413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4213" y="333375"/>
            <a:ext cx="7793037" cy="68580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pl-PL" kern="0" dirty="0" smtClean="0">
                <a:solidFill>
                  <a:srgbClr val="FFCC66"/>
                </a:solidFill>
                <a:latin typeface="Arial Unicode MS" pitchFamily="34" charset="-128"/>
                <a:ea typeface="Calibri" pitchFamily="34" charset="0"/>
              </a:rPr>
              <a:t>Mój ulubiony organ!</a:t>
            </a:r>
          </a:p>
        </p:txBody>
      </p:sp>
    </p:spTree>
    <p:extLst>
      <p:ext uri="{BB962C8B-B14F-4D97-AF65-F5344CB8AC3E}">
        <p14:creationId xmlns:p14="http://schemas.microsoft.com/office/powerpoint/2010/main" val="33191280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792163"/>
          </a:xfrm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pl-PL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Mózg i wola</a:t>
            </a:r>
            <a:endParaRPr lang="pl-PL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6562" y="2521746"/>
            <a:ext cx="8545513" cy="566738"/>
          </a:xfrm>
        </p:spPr>
        <p:txBody>
          <a:bodyPr lIns="92075" tIns="46038" rIns="92075" bIns="46038"/>
          <a:lstStyle/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pl-PL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Jakie są tu możliwe relacje? Perspektywa naiwna, refleksyjna i bezwolna.   </a:t>
            </a:r>
            <a:endParaRPr lang="pl-PL" sz="2000" dirty="0" smtClean="0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441325" y="1030288"/>
            <a:ext cx="8355013" cy="146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spcBef>
                <a:spcPts val="0"/>
              </a:spcBef>
              <a:buClr>
                <a:srgbClr val="FFCC66"/>
              </a:buClr>
              <a:buSzPct val="115000"/>
            </a:pPr>
            <a:r>
              <a:rPr lang="pl-PL" sz="2000" dirty="0" smtClean="0">
                <a:solidFill>
                  <a:srgbClr val="EAEAEA"/>
                </a:solidFill>
                <a:latin typeface="Calibri" pitchFamily="34" charset="0"/>
                <a:cs typeface="Calibri" pitchFamily="34" charset="0"/>
              </a:rPr>
              <a:t>Mózg jest organem służącym do przetrwania, a nie do poznawania samego siebie. Stąd jedynie wychodząc na zewnątrz można go badać i wyciągać sprawdzalne wnioski co do jego natury i mechanizmu działania.	</a:t>
            </a:r>
          </a:p>
          <a:p>
            <a:pPr>
              <a:spcBef>
                <a:spcPts val="0"/>
              </a:spcBef>
              <a:buClr>
                <a:srgbClr val="FFCC66"/>
              </a:buClr>
              <a:buSzPct val="115000"/>
            </a:pPr>
            <a:endParaRPr lang="pl-PL" sz="1000" dirty="0">
              <a:solidFill>
                <a:srgbClr val="EAEAEA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buClr>
                <a:srgbClr val="FFCC66"/>
              </a:buClr>
              <a:buSzPct val="115000"/>
            </a:pPr>
            <a:r>
              <a:rPr lang="pl-PL" sz="2000" dirty="0" smtClean="0">
                <a:solidFill>
                  <a:srgbClr val="EAEAEA"/>
                </a:solidFill>
                <a:latin typeface="Calibri" pitchFamily="34" charset="0"/>
                <a:cs typeface="Calibri" pitchFamily="34" charset="0"/>
              </a:rPr>
              <a:t>					</a:t>
            </a:r>
            <a:r>
              <a:rPr lang="en-US" sz="2000" dirty="0" smtClean="0">
                <a:solidFill>
                  <a:srgbClr val="EAEAEA"/>
                </a:solidFill>
                <a:latin typeface="Calibri" pitchFamily="34" charset="0"/>
                <a:cs typeface="Calibri" pitchFamily="34" charset="0"/>
              </a:rPr>
              <a:t>Edward Osborne W</a:t>
            </a:r>
            <a:r>
              <a:rPr lang="pl-PL" sz="2000" dirty="0" err="1" smtClean="0">
                <a:solidFill>
                  <a:srgbClr val="EAEAEA"/>
                </a:solidFill>
                <a:latin typeface="Calibri" pitchFamily="34" charset="0"/>
                <a:cs typeface="Calibri" pitchFamily="34" charset="0"/>
              </a:rPr>
              <a:t>ilson</a:t>
            </a:r>
            <a:endParaRPr lang="en-US" sz="2000" dirty="0" smtClean="0">
              <a:solidFill>
                <a:srgbClr val="EAEAEA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upa 1"/>
          <p:cNvGrpSpPr/>
          <p:nvPr/>
        </p:nvGrpSpPr>
        <p:grpSpPr>
          <a:xfrm>
            <a:off x="193032" y="3021458"/>
            <a:ext cx="8901112" cy="3270802"/>
            <a:chOff x="80963" y="3611563"/>
            <a:chExt cx="8901112" cy="3270802"/>
          </a:xfrm>
        </p:grpSpPr>
        <p:grpSp>
          <p:nvGrpSpPr>
            <p:cNvPr id="32773" name="Group 8"/>
            <p:cNvGrpSpPr>
              <a:grpSpLocks/>
            </p:cNvGrpSpPr>
            <p:nvPr/>
          </p:nvGrpSpPr>
          <p:grpSpPr bwMode="auto">
            <a:xfrm>
              <a:off x="80963" y="3611563"/>
              <a:ext cx="3173412" cy="3270802"/>
              <a:chOff x="189129" y="3611143"/>
              <a:chExt cx="3173196" cy="3270943"/>
            </a:xfrm>
          </p:grpSpPr>
          <p:sp>
            <p:nvSpPr>
              <p:cNvPr id="3" name="Oval 2"/>
              <p:cNvSpPr/>
              <p:nvPr/>
            </p:nvSpPr>
            <p:spPr bwMode="auto">
              <a:xfrm>
                <a:off x="678046" y="4465255"/>
                <a:ext cx="1977890" cy="468332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just">
                  <a:buClr>
                    <a:srgbClr val="FFCC66"/>
                  </a:buClr>
                  <a:buSzPct val="115000"/>
                  <a:defRPr/>
                </a:pPr>
                <a:r>
                  <a:rPr lang="pl-PL" sz="1600" dirty="0">
                    <a:solidFill>
                      <a:srgbClr val="000000"/>
                    </a:solidFill>
                    <a:latin typeface="Calibri" pitchFamily="34" charset="0"/>
                  </a:rPr>
                  <a:t>Świadomość</a:t>
                </a:r>
              </a:p>
            </p:txBody>
          </p:sp>
          <p:sp>
            <p:nvSpPr>
              <p:cNvPr id="11" name="Oval 10"/>
              <p:cNvSpPr/>
              <p:nvPr/>
            </p:nvSpPr>
            <p:spPr bwMode="auto">
              <a:xfrm>
                <a:off x="1297129" y="5206649"/>
                <a:ext cx="1333409" cy="46833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>
                  <a:buClr>
                    <a:srgbClr val="FFCC66"/>
                  </a:buClr>
                  <a:buSzPct val="115000"/>
                  <a:defRPr/>
                </a:pPr>
                <a:r>
                  <a:rPr lang="pl-PL" sz="1600" dirty="0">
                    <a:solidFill>
                      <a:srgbClr val="000000"/>
                    </a:solidFill>
                    <a:latin typeface="Calibri" pitchFamily="34" charset="0"/>
                  </a:rPr>
                  <a:t>Mózg</a:t>
                </a:r>
              </a:p>
            </p:txBody>
          </p:sp>
          <p:sp>
            <p:nvSpPr>
              <p:cNvPr id="12" name="Oval 11"/>
              <p:cNvSpPr/>
              <p:nvPr/>
            </p:nvSpPr>
            <p:spPr bwMode="auto">
              <a:xfrm>
                <a:off x="678046" y="3611143"/>
                <a:ext cx="1046091" cy="468332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>
                  <a:buClr>
                    <a:srgbClr val="FFCC66"/>
                  </a:buClr>
                  <a:buSzPct val="115000"/>
                  <a:defRPr/>
                </a:pPr>
                <a:r>
                  <a:rPr lang="pl-PL" sz="1600" dirty="0">
                    <a:solidFill>
                      <a:srgbClr val="000000"/>
                    </a:solidFill>
                    <a:latin typeface="Calibri" pitchFamily="34" charset="0"/>
                  </a:rPr>
                  <a:t>Wola</a:t>
                </a:r>
              </a:p>
            </p:txBody>
          </p:sp>
          <p:sp>
            <p:nvSpPr>
              <p:cNvPr id="32798" name="TextBox 3"/>
              <p:cNvSpPr txBox="1">
                <a:spLocks noChangeArrowheads="1"/>
              </p:cNvSpPr>
              <p:nvPr/>
            </p:nvSpPr>
            <p:spPr bwMode="auto">
              <a:xfrm>
                <a:off x="1678751" y="6081823"/>
                <a:ext cx="168357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just" eaLnBrk="1" hangingPunct="1">
                  <a:buClr>
                    <a:srgbClr val="FFCC66"/>
                  </a:buClr>
                  <a:buSzPct val="115000"/>
                </a:pPr>
                <a:r>
                  <a:rPr lang="pl-PL" smtClean="0">
                    <a:solidFill>
                      <a:srgbClr val="EAEAEA"/>
                    </a:solidFill>
                    <a:latin typeface="Calibri" pitchFamily="34" charset="0"/>
                    <a:cs typeface="Calibri" pitchFamily="34" charset="0"/>
                  </a:rPr>
                  <a:t>Zachowanie</a:t>
                </a:r>
              </a:p>
            </p:txBody>
          </p:sp>
          <p:sp>
            <p:nvSpPr>
              <p:cNvPr id="6" name="Down Arrow 5"/>
              <p:cNvSpPr/>
              <p:nvPr/>
            </p:nvSpPr>
            <p:spPr bwMode="auto">
              <a:xfrm rot="19955608">
                <a:off x="1282842" y="4082650"/>
                <a:ext cx="209536" cy="406418"/>
              </a:xfrm>
              <a:prstGeom prst="down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just">
                  <a:buClr>
                    <a:srgbClr val="FFCC66"/>
                  </a:buClr>
                  <a:buSzPct val="115000"/>
                  <a:defRPr/>
                </a:pPr>
                <a:endParaRPr lang="pl-PL" sz="2000" dirty="0">
                  <a:solidFill>
                    <a:srgbClr val="EAEAEA"/>
                  </a:solidFill>
                  <a:latin typeface="Calibri" pitchFamily="34" charset="0"/>
                </a:endParaRPr>
              </a:p>
            </p:txBody>
          </p:sp>
          <p:sp>
            <p:nvSpPr>
              <p:cNvPr id="16" name="Down Arrow 15"/>
              <p:cNvSpPr/>
              <p:nvPr/>
            </p:nvSpPr>
            <p:spPr bwMode="auto">
              <a:xfrm rot="19955608">
                <a:off x="1595558" y="4943112"/>
                <a:ext cx="166676" cy="271475"/>
              </a:xfrm>
              <a:prstGeom prst="down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just">
                  <a:buClr>
                    <a:srgbClr val="FFCC66"/>
                  </a:buClr>
                  <a:buSzPct val="115000"/>
                  <a:defRPr/>
                </a:pPr>
                <a:endParaRPr lang="pl-PL" sz="2000" dirty="0">
                  <a:solidFill>
                    <a:srgbClr val="EAEAEA"/>
                  </a:solidFill>
                  <a:latin typeface="Calibri" pitchFamily="34" charset="0"/>
                </a:endParaRPr>
              </a:p>
            </p:txBody>
          </p:sp>
          <p:sp>
            <p:nvSpPr>
              <p:cNvPr id="17" name="Down Arrow 16"/>
              <p:cNvSpPr/>
              <p:nvPr/>
            </p:nvSpPr>
            <p:spPr bwMode="auto">
              <a:xfrm rot="19955608">
                <a:off x="2078125" y="5647993"/>
                <a:ext cx="166676" cy="517547"/>
              </a:xfrm>
              <a:prstGeom prst="down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just">
                  <a:buClr>
                    <a:srgbClr val="FFCC66"/>
                  </a:buClr>
                  <a:buSzPct val="115000"/>
                  <a:defRPr/>
                </a:pPr>
                <a:endParaRPr lang="pl-PL" sz="2000" dirty="0">
                  <a:solidFill>
                    <a:srgbClr val="EAEAEA"/>
                  </a:solidFill>
                  <a:latin typeface="Calibri" pitchFamily="34" charset="0"/>
                </a:endParaRPr>
              </a:p>
            </p:txBody>
          </p:sp>
          <p:sp>
            <p:nvSpPr>
              <p:cNvPr id="32802" name="TextBox 17"/>
              <p:cNvSpPr txBox="1">
                <a:spLocks noChangeArrowheads="1"/>
              </p:cNvSpPr>
              <p:nvPr/>
            </p:nvSpPr>
            <p:spPr bwMode="auto">
              <a:xfrm>
                <a:off x="189129" y="5866379"/>
                <a:ext cx="1683574" cy="1015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just" eaLnBrk="1" hangingPunct="1">
                  <a:buClr>
                    <a:srgbClr val="FFCC66"/>
                  </a:buClr>
                  <a:buSzPct val="115000"/>
                </a:pPr>
                <a:r>
                  <a:rPr lang="pl-PL" dirty="0" smtClean="0">
                    <a:solidFill>
                      <a:srgbClr val="EAEAEA"/>
                    </a:solidFill>
                    <a:latin typeface="Calibri" pitchFamily="34" charset="0"/>
                    <a:cs typeface="Calibri" pitchFamily="34" charset="0"/>
                  </a:rPr>
                  <a:t>Geny</a:t>
                </a:r>
              </a:p>
              <a:p>
                <a:pPr algn="just" eaLnBrk="1" hangingPunct="1">
                  <a:buClr>
                    <a:srgbClr val="FFCC66"/>
                  </a:buClr>
                  <a:buSzPct val="115000"/>
                </a:pPr>
                <a:r>
                  <a:rPr lang="pl-PL" dirty="0" smtClean="0">
                    <a:solidFill>
                      <a:srgbClr val="EAEAEA"/>
                    </a:solidFill>
                    <a:latin typeface="Calibri" pitchFamily="34" charset="0"/>
                    <a:cs typeface="Calibri" pitchFamily="34" charset="0"/>
                  </a:rPr>
                  <a:t>Środowisko</a:t>
                </a:r>
              </a:p>
              <a:p>
                <a:pPr algn="just" eaLnBrk="1" hangingPunct="1">
                  <a:buClr>
                    <a:srgbClr val="FFCC66"/>
                  </a:buClr>
                  <a:buSzPct val="115000"/>
                </a:pPr>
                <a:r>
                  <a:rPr lang="pl-PL" dirty="0" smtClean="0">
                    <a:solidFill>
                      <a:srgbClr val="EAEAEA"/>
                    </a:solidFill>
                    <a:latin typeface="Calibri" pitchFamily="34" charset="0"/>
                    <a:cs typeface="Calibri" pitchFamily="34" charset="0"/>
                  </a:rPr>
                  <a:t>Fluktuacje</a:t>
                </a:r>
                <a:endParaRPr lang="pl-PL" sz="2800" dirty="0" smtClean="0">
                  <a:solidFill>
                    <a:srgbClr val="EAEAEA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9" name="Down Arrow 18"/>
              <p:cNvSpPr/>
              <p:nvPr/>
            </p:nvSpPr>
            <p:spPr bwMode="auto">
              <a:xfrm rot="14216652">
                <a:off x="1071710" y="5428945"/>
                <a:ext cx="166694" cy="665118"/>
              </a:xfrm>
              <a:prstGeom prst="down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just">
                  <a:buClr>
                    <a:srgbClr val="FFCC66"/>
                  </a:buClr>
                  <a:buSzPct val="115000"/>
                  <a:defRPr/>
                </a:pPr>
                <a:endParaRPr lang="pl-PL" sz="2000" dirty="0">
                  <a:solidFill>
                    <a:srgbClr val="EAEAEA"/>
                  </a:solidFill>
                  <a:latin typeface="Calibri" pitchFamily="34" charset="0"/>
                </a:endParaRPr>
              </a:p>
            </p:txBody>
          </p:sp>
          <p:sp>
            <p:nvSpPr>
              <p:cNvPr id="20" name="Down Arrow 19"/>
              <p:cNvSpPr/>
              <p:nvPr/>
            </p:nvSpPr>
            <p:spPr bwMode="auto">
              <a:xfrm rot="8646072">
                <a:off x="1320939" y="4900249"/>
                <a:ext cx="84132" cy="403242"/>
              </a:xfrm>
              <a:prstGeom prst="down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just">
                  <a:buClr>
                    <a:srgbClr val="FFCC66"/>
                  </a:buClr>
                  <a:buSzPct val="115000"/>
                  <a:defRPr/>
                </a:pPr>
                <a:endParaRPr lang="pl-PL" sz="2000" dirty="0">
                  <a:solidFill>
                    <a:srgbClr val="EAEAEA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32774" name="Group 21"/>
            <p:cNvGrpSpPr>
              <a:grpSpLocks/>
            </p:cNvGrpSpPr>
            <p:nvPr/>
          </p:nvGrpSpPr>
          <p:grpSpPr bwMode="auto">
            <a:xfrm>
              <a:off x="3371850" y="3657600"/>
              <a:ext cx="2927350" cy="3178469"/>
              <a:chOff x="434387" y="3611143"/>
              <a:chExt cx="2927938" cy="3178606"/>
            </a:xfrm>
          </p:grpSpPr>
          <p:sp>
            <p:nvSpPr>
              <p:cNvPr id="23" name="Oval 22"/>
              <p:cNvSpPr/>
              <p:nvPr/>
            </p:nvSpPr>
            <p:spPr bwMode="auto">
              <a:xfrm>
                <a:off x="678911" y="4465255"/>
                <a:ext cx="1976835" cy="46833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just">
                  <a:buClr>
                    <a:srgbClr val="FFCC66"/>
                  </a:buClr>
                  <a:buSzPct val="115000"/>
                  <a:defRPr/>
                </a:pPr>
                <a:r>
                  <a:rPr lang="pl-PL" sz="1600" dirty="0">
                    <a:solidFill>
                      <a:srgbClr val="000000"/>
                    </a:solidFill>
                    <a:latin typeface="Calibri" pitchFamily="34" charset="0"/>
                  </a:rPr>
                  <a:t>Świadomość</a:t>
                </a:r>
              </a:p>
            </p:txBody>
          </p:sp>
          <p:sp>
            <p:nvSpPr>
              <p:cNvPr id="24" name="Oval 23"/>
              <p:cNvSpPr/>
              <p:nvPr/>
            </p:nvSpPr>
            <p:spPr bwMode="auto">
              <a:xfrm>
                <a:off x="1296573" y="5206650"/>
                <a:ext cx="1333768" cy="468332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>
                  <a:buClr>
                    <a:srgbClr val="FFCC66"/>
                  </a:buClr>
                  <a:buSzPct val="115000"/>
                  <a:defRPr/>
                </a:pPr>
                <a:r>
                  <a:rPr lang="pl-PL" sz="1600" dirty="0">
                    <a:solidFill>
                      <a:srgbClr val="000000"/>
                    </a:solidFill>
                    <a:latin typeface="Calibri" pitchFamily="34" charset="0"/>
                  </a:rPr>
                  <a:t>Mózg</a:t>
                </a:r>
              </a:p>
            </p:txBody>
          </p:sp>
          <p:sp>
            <p:nvSpPr>
              <p:cNvPr id="25" name="Oval 24"/>
              <p:cNvSpPr/>
              <p:nvPr/>
            </p:nvSpPr>
            <p:spPr bwMode="auto">
              <a:xfrm>
                <a:off x="678911" y="3611143"/>
                <a:ext cx="1044785" cy="46833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>
                  <a:buClr>
                    <a:srgbClr val="FFCC66"/>
                  </a:buClr>
                  <a:buSzPct val="115000"/>
                  <a:defRPr/>
                </a:pPr>
                <a:r>
                  <a:rPr lang="pl-PL" sz="1600" dirty="0">
                    <a:solidFill>
                      <a:srgbClr val="000000"/>
                    </a:solidFill>
                    <a:latin typeface="Calibri" pitchFamily="34" charset="0"/>
                  </a:rPr>
                  <a:t>Wola</a:t>
                </a:r>
              </a:p>
            </p:txBody>
          </p:sp>
          <p:sp>
            <p:nvSpPr>
              <p:cNvPr id="32788" name="TextBox 25"/>
              <p:cNvSpPr txBox="1">
                <a:spLocks noChangeArrowheads="1"/>
              </p:cNvSpPr>
              <p:nvPr/>
            </p:nvSpPr>
            <p:spPr bwMode="auto">
              <a:xfrm>
                <a:off x="1678751" y="6081823"/>
                <a:ext cx="168357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just" eaLnBrk="1" hangingPunct="1">
                  <a:buClr>
                    <a:srgbClr val="FFCC66"/>
                  </a:buClr>
                  <a:buSzPct val="115000"/>
                </a:pPr>
                <a:r>
                  <a:rPr lang="pl-PL" smtClean="0">
                    <a:solidFill>
                      <a:srgbClr val="EAEAEA"/>
                    </a:solidFill>
                    <a:latin typeface="Calibri" pitchFamily="34" charset="0"/>
                    <a:cs typeface="Calibri" pitchFamily="34" charset="0"/>
                  </a:rPr>
                  <a:t>Zachowanie</a:t>
                </a:r>
              </a:p>
            </p:txBody>
          </p:sp>
          <p:sp>
            <p:nvSpPr>
              <p:cNvPr id="27" name="Down Arrow 26"/>
              <p:cNvSpPr/>
              <p:nvPr/>
            </p:nvSpPr>
            <p:spPr bwMode="auto">
              <a:xfrm rot="19955608">
                <a:off x="1283871" y="4082651"/>
                <a:ext cx="208004" cy="406418"/>
              </a:xfrm>
              <a:prstGeom prst="down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just">
                  <a:buClr>
                    <a:srgbClr val="FFCC66"/>
                  </a:buClr>
                  <a:buSzPct val="115000"/>
                  <a:defRPr/>
                </a:pPr>
                <a:endParaRPr lang="pl-PL" sz="2000" dirty="0">
                  <a:solidFill>
                    <a:srgbClr val="EAEAEA"/>
                  </a:solidFill>
                  <a:latin typeface="Calibri" pitchFamily="34" charset="0"/>
                </a:endParaRPr>
              </a:p>
            </p:txBody>
          </p:sp>
          <p:sp>
            <p:nvSpPr>
              <p:cNvPr id="28" name="Down Arrow 27"/>
              <p:cNvSpPr/>
              <p:nvPr/>
            </p:nvSpPr>
            <p:spPr bwMode="auto">
              <a:xfrm rot="19955608">
                <a:off x="1595083" y="4943113"/>
                <a:ext cx="166720" cy="271474"/>
              </a:xfrm>
              <a:prstGeom prst="down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just">
                  <a:buClr>
                    <a:srgbClr val="FFCC66"/>
                  </a:buClr>
                  <a:buSzPct val="115000"/>
                  <a:defRPr/>
                </a:pPr>
                <a:endParaRPr lang="pl-PL" sz="2000" dirty="0">
                  <a:solidFill>
                    <a:srgbClr val="EAEAEA"/>
                  </a:solidFill>
                  <a:latin typeface="Calibri" pitchFamily="34" charset="0"/>
                </a:endParaRPr>
              </a:p>
            </p:txBody>
          </p:sp>
          <p:sp>
            <p:nvSpPr>
              <p:cNvPr id="29" name="Down Arrow 28"/>
              <p:cNvSpPr/>
              <p:nvPr/>
            </p:nvSpPr>
            <p:spPr bwMode="auto">
              <a:xfrm rot="19955608">
                <a:off x="2077780" y="5647994"/>
                <a:ext cx="166720" cy="517547"/>
              </a:xfrm>
              <a:prstGeom prst="down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just">
                  <a:buClr>
                    <a:srgbClr val="FFCC66"/>
                  </a:buClr>
                  <a:buSzPct val="115000"/>
                  <a:defRPr/>
                </a:pPr>
                <a:endParaRPr lang="pl-PL" sz="2000" dirty="0">
                  <a:solidFill>
                    <a:srgbClr val="EAEAEA"/>
                  </a:solidFill>
                  <a:latin typeface="Calibri" pitchFamily="34" charset="0"/>
                </a:endParaRPr>
              </a:p>
            </p:txBody>
          </p:sp>
          <p:sp>
            <p:nvSpPr>
              <p:cNvPr id="32792" name="TextBox 29"/>
              <p:cNvSpPr txBox="1">
                <a:spLocks noChangeArrowheads="1"/>
              </p:cNvSpPr>
              <p:nvPr/>
            </p:nvSpPr>
            <p:spPr bwMode="auto">
              <a:xfrm>
                <a:off x="434387" y="5866379"/>
                <a:ext cx="347663" cy="923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just" eaLnBrk="1" hangingPunct="1">
                  <a:buClr>
                    <a:srgbClr val="FFCC66"/>
                  </a:buClr>
                  <a:buSzPct val="115000"/>
                </a:pPr>
                <a:r>
                  <a:rPr lang="pl-PL" sz="1800" dirty="0" smtClean="0">
                    <a:solidFill>
                      <a:srgbClr val="EAEAEA"/>
                    </a:solidFill>
                    <a:latin typeface="Calibri" pitchFamily="34" charset="0"/>
                    <a:cs typeface="Calibri" pitchFamily="34" charset="0"/>
                  </a:rPr>
                  <a:t>G </a:t>
                </a:r>
              </a:p>
              <a:p>
                <a:pPr algn="just" eaLnBrk="1" hangingPunct="1">
                  <a:buClr>
                    <a:srgbClr val="FFCC66"/>
                  </a:buClr>
                  <a:buSzPct val="115000"/>
                </a:pPr>
                <a:r>
                  <a:rPr lang="pl-PL" sz="1800" dirty="0" smtClean="0">
                    <a:solidFill>
                      <a:srgbClr val="EAEAEA"/>
                    </a:solidFill>
                    <a:latin typeface="Calibri" pitchFamily="34" charset="0"/>
                    <a:cs typeface="Calibri" pitchFamily="34" charset="0"/>
                  </a:rPr>
                  <a:t>Ś</a:t>
                </a:r>
              </a:p>
              <a:p>
                <a:pPr algn="just" eaLnBrk="1" hangingPunct="1">
                  <a:buClr>
                    <a:srgbClr val="FFCC66"/>
                  </a:buClr>
                  <a:buSzPct val="115000"/>
                </a:pPr>
                <a:r>
                  <a:rPr lang="pl-PL" sz="1800" dirty="0" smtClean="0">
                    <a:solidFill>
                      <a:srgbClr val="EAEAEA"/>
                    </a:solidFill>
                    <a:latin typeface="Calibri" pitchFamily="34" charset="0"/>
                    <a:cs typeface="Calibri" pitchFamily="34" charset="0"/>
                  </a:rPr>
                  <a:t>F</a:t>
                </a:r>
                <a:endParaRPr lang="pl-PL" sz="2400" dirty="0" smtClean="0">
                  <a:solidFill>
                    <a:srgbClr val="EAEAEA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1" name="Down Arrow 30"/>
              <p:cNvSpPr/>
              <p:nvPr/>
            </p:nvSpPr>
            <p:spPr bwMode="auto">
              <a:xfrm rot="14216652">
                <a:off x="1071909" y="5428063"/>
                <a:ext cx="166695" cy="666884"/>
              </a:xfrm>
              <a:prstGeom prst="down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just">
                  <a:buClr>
                    <a:srgbClr val="FFCC66"/>
                  </a:buClr>
                  <a:buSzPct val="115000"/>
                  <a:defRPr/>
                </a:pPr>
                <a:endParaRPr lang="pl-PL" sz="2000" dirty="0">
                  <a:solidFill>
                    <a:srgbClr val="EAEAEA"/>
                  </a:solidFill>
                  <a:latin typeface="Calibri" pitchFamily="34" charset="0"/>
                </a:endParaRPr>
              </a:p>
            </p:txBody>
          </p:sp>
          <p:sp>
            <p:nvSpPr>
              <p:cNvPr id="32" name="Down Arrow 31"/>
              <p:cNvSpPr/>
              <p:nvPr/>
            </p:nvSpPr>
            <p:spPr bwMode="auto">
              <a:xfrm rot="8646072">
                <a:off x="1321978" y="4900249"/>
                <a:ext cx="82567" cy="403242"/>
              </a:xfrm>
              <a:prstGeom prst="down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just">
                  <a:buClr>
                    <a:srgbClr val="FFCC66"/>
                  </a:buClr>
                  <a:buSzPct val="115000"/>
                  <a:defRPr/>
                </a:pPr>
                <a:endParaRPr lang="pl-PL" sz="2000" dirty="0">
                  <a:solidFill>
                    <a:srgbClr val="EAEAEA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32775" name="Group 32"/>
            <p:cNvGrpSpPr>
              <a:grpSpLocks/>
            </p:cNvGrpSpPr>
            <p:nvPr/>
          </p:nvGrpSpPr>
          <p:grpSpPr bwMode="auto">
            <a:xfrm>
              <a:off x="6388100" y="4494212"/>
              <a:ext cx="2593975" cy="2298935"/>
              <a:chOff x="276756" y="4465675"/>
              <a:chExt cx="2733015" cy="2298874"/>
            </a:xfrm>
          </p:grpSpPr>
          <p:sp>
            <p:nvSpPr>
              <p:cNvPr id="34" name="Oval 33"/>
              <p:cNvSpPr/>
              <p:nvPr/>
            </p:nvSpPr>
            <p:spPr bwMode="auto">
              <a:xfrm>
                <a:off x="678178" y="4465675"/>
                <a:ext cx="2135900" cy="468299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just">
                  <a:buClr>
                    <a:srgbClr val="FFCC66"/>
                  </a:buClr>
                  <a:buSzPct val="115000"/>
                  <a:defRPr/>
                </a:pPr>
                <a:r>
                  <a:rPr lang="pl-PL" sz="1600" dirty="0">
                    <a:solidFill>
                      <a:srgbClr val="000000"/>
                    </a:solidFill>
                    <a:latin typeface="Calibri" pitchFamily="34" charset="0"/>
                  </a:rPr>
                  <a:t>Świadomość</a:t>
                </a:r>
              </a:p>
            </p:txBody>
          </p:sp>
          <p:sp>
            <p:nvSpPr>
              <p:cNvPr id="35" name="Oval 34"/>
              <p:cNvSpPr/>
              <p:nvPr/>
            </p:nvSpPr>
            <p:spPr bwMode="auto">
              <a:xfrm>
                <a:off x="1079600" y="5237179"/>
                <a:ext cx="1333056" cy="468299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>
                  <a:buClr>
                    <a:srgbClr val="FFCC66"/>
                  </a:buClr>
                  <a:buSzPct val="115000"/>
                  <a:defRPr/>
                </a:pPr>
                <a:r>
                  <a:rPr lang="pl-PL" sz="1600" dirty="0">
                    <a:solidFill>
                      <a:srgbClr val="000000"/>
                    </a:solidFill>
                    <a:latin typeface="Calibri" pitchFamily="34" charset="0"/>
                  </a:rPr>
                  <a:t>Mózg</a:t>
                </a:r>
              </a:p>
            </p:txBody>
          </p:sp>
          <p:sp>
            <p:nvSpPr>
              <p:cNvPr id="32779" name="TextBox 36"/>
              <p:cNvSpPr txBox="1">
                <a:spLocks noChangeArrowheads="1"/>
              </p:cNvSpPr>
              <p:nvPr/>
            </p:nvSpPr>
            <p:spPr bwMode="auto">
              <a:xfrm>
                <a:off x="1326197" y="6228258"/>
                <a:ext cx="168357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just" eaLnBrk="1" hangingPunct="1">
                  <a:buClr>
                    <a:srgbClr val="FFCC66"/>
                  </a:buClr>
                  <a:buSzPct val="115000"/>
                </a:pPr>
                <a:r>
                  <a:rPr lang="pl-PL" smtClean="0">
                    <a:solidFill>
                      <a:srgbClr val="EAEAEA"/>
                    </a:solidFill>
                    <a:latin typeface="Calibri" pitchFamily="34" charset="0"/>
                    <a:cs typeface="Calibri" pitchFamily="34" charset="0"/>
                  </a:rPr>
                  <a:t>Zachowanie</a:t>
                </a:r>
              </a:p>
            </p:txBody>
          </p:sp>
          <p:sp>
            <p:nvSpPr>
              <p:cNvPr id="39" name="Down Arrow 38"/>
              <p:cNvSpPr/>
              <p:nvPr/>
            </p:nvSpPr>
            <p:spPr bwMode="auto">
              <a:xfrm>
                <a:off x="1746965" y="4962549"/>
                <a:ext cx="98682" cy="271456"/>
              </a:xfrm>
              <a:prstGeom prst="down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just">
                  <a:buClr>
                    <a:srgbClr val="FFCC66"/>
                  </a:buClr>
                  <a:buSzPct val="115000"/>
                  <a:defRPr/>
                </a:pPr>
                <a:endParaRPr lang="pl-PL" sz="2000" dirty="0">
                  <a:solidFill>
                    <a:srgbClr val="EAEAEA"/>
                  </a:solidFill>
                  <a:latin typeface="Calibri" pitchFamily="34" charset="0"/>
                </a:endParaRPr>
              </a:p>
            </p:txBody>
          </p:sp>
          <p:sp>
            <p:nvSpPr>
              <p:cNvPr id="40" name="Down Arrow 39"/>
              <p:cNvSpPr/>
              <p:nvPr/>
            </p:nvSpPr>
            <p:spPr bwMode="auto">
              <a:xfrm rot="21186462">
                <a:off x="1738601" y="5726116"/>
                <a:ext cx="167259" cy="577835"/>
              </a:xfrm>
              <a:prstGeom prst="down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just">
                  <a:buClr>
                    <a:srgbClr val="FFCC66"/>
                  </a:buClr>
                  <a:buSzPct val="115000"/>
                  <a:defRPr/>
                </a:pPr>
                <a:endParaRPr lang="pl-PL" sz="2000" dirty="0">
                  <a:solidFill>
                    <a:srgbClr val="EAEAEA"/>
                  </a:solidFill>
                  <a:latin typeface="Calibri" pitchFamily="34" charset="0"/>
                </a:endParaRPr>
              </a:p>
            </p:txBody>
          </p:sp>
          <p:sp>
            <p:nvSpPr>
              <p:cNvPr id="32782" name="TextBox 40"/>
              <p:cNvSpPr txBox="1">
                <a:spLocks noChangeArrowheads="1"/>
              </p:cNvSpPr>
              <p:nvPr/>
            </p:nvSpPr>
            <p:spPr bwMode="auto">
              <a:xfrm>
                <a:off x="276756" y="5841244"/>
                <a:ext cx="401955" cy="9233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just" eaLnBrk="1" hangingPunct="1">
                  <a:buClr>
                    <a:srgbClr val="FFCC66"/>
                  </a:buClr>
                  <a:buSzPct val="115000"/>
                </a:pPr>
                <a:r>
                  <a:rPr lang="pl-PL" sz="1800" dirty="0" smtClean="0">
                    <a:solidFill>
                      <a:srgbClr val="EAEAEA"/>
                    </a:solidFill>
                    <a:latin typeface="Calibri" pitchFamily="34" charset="0"/>
                    <a:cs typeface="Calibri" pitchFamily="34" charset="0"/>
                  </a:rPr>
                  <a:t>G</a:t>
                </a:r>
              </a:p>
              <a:p>
                <a:pPr algn="just" eaLnBrk="1" hangingPunct="1">
                  <a:buClr>
                    <a:srgbClr val="FFCC66"/>
                  </a:buClr>
                  <a:buSzPct val="115000"/>
                </a:pPr>
                <a:r>
                  <a:rPr lang="pl-PL" sz="1800" dirty="0" smtClean="0">
                    <a:solidFill>
                      <a:srgbClr val="EAEAEA"/>
                    </a:solidFill>
                    <a:latin typeface="Calibri" pitchFamily="34" charset="0"/>
                    <a:cs typeface="Calibri" pitchFamily="34" charset="0"/>
                  </a:rPr>
                  <a:t>Ś</a:t>
                </a:r>
              </a:p>
              <a:p>
                <a:pPr algn="just" eaLnBrk="1" hangingPunct="1">
                  <a:buClr>
                    <a:srgbClr val="FFCC66"/>
                  </a:buClr>
                  <a:buSzPct val="115000"/>
                </a:pPr>
                <a:r>
                  <a:rPr lang="pl-PL" sz="1800" dirty="0" smtClean="0">
                    <a:solidFill>
                      <a:srgbClr val="EAEAEA"/>
                    </a:solidFill>
                    <a:latin typeface="Calibri" pitchFamily="34" charset="0"/>
                    <a:cs typeface="Calibri" pitchFamily="34" charset="0"/>
                  </a:rPr>
                  <a:t>F</a:t>
                </a:r>
                <a:endParaRPr lang="pl-PL" sz="2400" dirty="0" smtClean="0">
                  <a:solidFill>
                    <a:srgbClr val="EAEAEA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2" name="Down Arrow 41"/>
              <p:cNvSpPr/>
              <p:nvPr/>
            </p:nvSpPr>
            <p:spPr bwMode="auto">
              <a:xfrm rot="14216652">
                <a:off x="873366" y="5580590"/>
                <a:ext cx="168271" cy="665692"/>
              </a:xfrm>
              <a:prstGeom prst="down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just">
                  <a:buClr>
                    <a:srgbClr val="FFCC66"/>
                  </a:buClr>
                  <a:buSzPct val="115000"/>
                  <a:defRPr/>
                </a:pPr>
                <a:endParaRPr lang="pl-PL" sz="2000" dirty="0">
                  <a:solidFill>
                    <a:srgbClr val="EAEAEA"/>
                  </a:solidFill>
                  <a:latin typeface="Calibri" pitchFamily="34" charset="0"/>
                </a:endParaRPr>
              </a:p>
            </p:txBody>
          </p:sp>
          <p:sp>
            <p:nvSpPr>
              <p:cNvPr id="44" name="Down Arrow 43"/>
              <p:cNvSpPr/>
              <p:nvPr/>
            </p:nvSpPr>
            <p:spPr bwMode="auto">
              <a:xfrm rot="10800000">
                <a:off x="1407428" y="4938737"/>
                <a:ext cx="167259" cy="295267"/>
              </a:xfrm>
              <a:prstGeom prst="down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just">
                  <a:buClr>
                    <a:srgbClr val="FFCC66"/>
                  </a:buClr>
                  <a:buSzPct val="115000"/>
                  <a:defRPr/>
                </a:pPr>
                <a:endParaRPr lang="pl-PL" sz="2000" dirty="0">
                  <a:solidFill>
                    <a:srgbClr val="EAEAEA"/>
                  </a:solidFill>
                  <a:latin typeface="Calibri" pitchFamily="34" charset="0"/>
                </a:endParaRPr>
              </a:p>
            </p:txBody>
          </p:sp>
        </p:grpSp>
      </p:grpSp>
      <p:sp>
        <p:nvSpPr>
          <p:cNvPr id="14" name="Curved Down Arrow 13"/>
          <p:cNvSpPr/>
          <p:nvPr/>
        </p:nvSpPr>
        <p:spPr bwMode="auto">
          <a:xfrm rot="14966985">
            <a:off x="2909799" y="4214796"/>
            <a:ext cx="1751013" cy="555625"/>
          </a:xfrm>
          <a:prstGeom prst="curvedDownArrow">
            <a:avLst>
              <a:gd name="adj1" fmla="val 9179"/>
              <a:gd name="adj2" fmla="val 36829"/>
              <a:gd name="adj3" fmla="val 25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buClr>
                <a:srgbClr val="FFCC66"/>
              </a:buClr>
              <a:buSzPct val="115000"/>
              <a:defRPr/>
            </a:pPr>
            <a:endParaRPr lang="pl-PL" sz="2000" dirty="0">
              <a:solidFill>
                <a:srgbClr val="EAEAEA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02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7772400" cy="792162"/>
          </a:xfrm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pl-PL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Naiwna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top-down</a:t>
            </a:r>
            <a:endParaRPr lang="pl-PL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0725" name="Group 8"/>
          <p:cNvGrpSpPr>
            <a:grpSpLocks/>
          </p:cNvGrpSpPr>
          <p:nvPr/>
        </p:nvGrpSpPr>
        <p:grpSpPr bwMode="auto">
          <a:xfrm>
            <a:off x="4784671" y="1539150"/>
            <a:ext cx="4230495" cy="3454199"/>
            <a:chOff x="-867882" y="3611143"/>
            <a:chExt cx="4230207" cy="3454348"/>
          </a:xfrm>
        </p:grpSpPr>
        <p:sp>
          <p:nvSpPr>
            <p:cNvPr id="3" name="Oval 2"/>
            <p:cNvSpPr/>
            <p:nvPr/>
          </p:nvSpPr>
          <p:spPr bwMode="auto">
            <a:xfrm>
              <a:off x="549466" y="4465255"/>
              <a:ext cx="2233461" cy="46833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FFCC66"/>
                </a:buClr>
                <a:defRPr/>
              </a:pPr>
              <a:r>
                <a:rPr lang="pl-PL" sz="1600" dirty="0" smtClean="0">
                  <a:solidFill>
                    <a:srgbClr val="000000"/>
                  </a:solidFill>
                </a:rPr>
                <a:t>Świadomość</a:t>
              </a:r>
              <a:endParaRPr lang="pl-PL" sz="1600" dirty="0">
                <a:solidFill>
                  <a:srgbClr val="000000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1297129" y="5206649"/>
              <a:ext cx="1333409" cy="468333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buClr>
                  <a:srgbClr val="FFCC66"/>
                </a:buClr>
                <a:defRPr/>
              </a:pPr>
              <a:r>
                <a:rPr lang="pl-PL" sz="1600" dirty="0" smtClean="0">
                  <a:solidFill>
                    <a:srgbClr val="000000"/>
                  </a:solidFill>
                </a:rPr>
                <a:t>Mózg</a:t>
              </a:r>
              <a:endParaRPr lang="pl-PL" sz="1600" dirty="0">
                <a:solidFill>
                  <a:srgbClr val="000000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678046" y="3611143"/>
              <a:ext cx="1046091" cy="46833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buClr>
                  <a:srgbClr val="FFCC66"/>
                </a:buClr>
                <a:defRPr/>
              </a:pPr>
              <a:r>
                <a:rPr lang="pl-PL" sz="1600" dirty="0" smtClean="0">
                  <a:solidFill>
                    <a:srgbClr val="000000"/>
                  </a:solidFill>
                </a:rPr>
                <a:t>Wola</a:t>
              </a:r>
              <a:endParaRPr lang="pl-PL" sz="1600" dirty="0">
                <a:solidFill>
                  <a:srgbClr val="000000"/>
                </a:solidFill>
              </a:endParaRPr>
            </a:p>
          </p:txBody>
        </p:sp>
        <p:sp>
          <p:nvSpPr>
            <p:cNvPr id="30750" name="TextBox 3"/>
            <p:cNvSpPr txBox="1">
              <a:spLocks noChangeArrowheads="1"/>
            </p:cNvSpPr>
            <p:nvPr/>
          </p:nvSpPr>
          <p:spPr bwMode="auto">
            <a:xfrm>
              <a:off x="1678751" y="6081823"/>
              <a:ext cx="168357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Clr>
                  <a:srgbClr val="FFCC66"/>
                </a:buClr>
              </a:pPr>
              <a:r>
                <a:rPr lang="pl-PL" dirty="0" smtClean="0">
                  <a:solidFill>
                    <a:srgbClr val="EAEAEA"/>
                  </a:solidFill>
                </a:rPr>
                <a:t>Zachowanie</a:t>
              </a:r>
              <a:endParaRPr lang="pl-PL" dirty="0">
                <a:solidFill>
                  <a:srgbClr val="EAEAEA"/>
                </a:solidFill>
              </a:endParaRPr>
            </a:p>
          </p:txBody>
        </p:sp>
        <p:sp>
          <p:nvSpPr>
            <p:cNvPr id="6" name="Down Arrow 5"/>
            <p:cNvSpPr/>
            <p:nvPr/>
          </p:nvSpPr>
          <p:spPr bwMode="auto">
            <a:xfrm rot="19955608">
              <a:off x="1282842" y="4082650"/>
              <a:ext cx="209536" cy="406418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buClr>
                  <a:srgbClr val="FFCC66"/>
                </a:buClr>
                <a:defRPr/>
              </a:pPr>
              <a:endParaRPr lang="pl-PL">
                <a:solidFill>
                  <a:srgbClr val="EAEAEA"/>
                </a:solidFill>
              </a:endParaRPr>
            </a:p>
          </p:txBody>
        </p:sp>
        <p:sp>
          <p:nvSpPr>
            <p:cNvPr id="16" name="Down Arrow 15"/>
            <p:cNvSpPr/>
            <p:nvPr/>
          </p:nvSpPr>
          <p:spPr bwMode="auto">
            <a:xfrm rot="19955608">
              <a:off x="1595558" y="4943112"/>
              <a:ext cx="166676" cy="271475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buClr>
                  <a:srgbClr val="FFCC66"/>
                </a:buClr>
                <a:defRPr/>
              </a:pPr>
              <a:endParaRPr lang="pl-PL">
                <a:solidFill>
                  <a:srgbClr val="EAEAEA"/>
                </a:solidFill>
              </a:endParaRPr>
            </a:p>
          </p:txBody>
        </p:sp>
        <p:sp>
          <p:nvSpPr>
            <p:cNvPr id="17" name="Down Arrow 16"/>
            <p:cNvSpPr/>
            <p:nvPr/>
          </p:nvSpPr>
          <p:spPr bwMode="auto">
            <a:xfrm rot="19955608">
              <a:off x="2078125" y="5647993"/>
              <a:ext cx="166676" cy="517547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buClr>
                  <a:srgbClr val="FFCC66"/>
                </a:buClr>
                <a:defRPr/>
              </a:pPr>
              <a:endParaRPr lang="pl-PL">
                <a:solidFill>
                  <a:srgbClr val="EAEAEA"/>
                </a:solidFill>
              </a:endParaRPr>
            </a:p>
          </p:txBody>
        </p:sp>
        <p:sp>
          <p:nvSpPr>
            <p:cNvPr id="30754" name="TextBox 17"/>
            <p:cNvSpPr txBox="1">
              <a:spLocks noChangeArrowheads="1"/>
            </p:cNvSpPr>
            <p:nvPr/>
          </p:nvSpPr>
          <p:spPr bwMode="auto">
            <a:xfrm>
              <a:off x="-867882" y="5741995"/>
              <a:ext cx="2068973" cy="1323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Clr>
                  <a:srgbClr val="FFCC66"/>
                </a:buClr>
              </a:pPr>
              <a:r>
                <a:rPr lang="pl-PL" dirty="0" smtClean="0">
                  <a:solidFill>
                    <a:srgbClr val="EAEAEA"/>
                  </a:solidFill>
                </a:rPr>
                <a:t>Gen</a:t>
              </a:r>
              <a:r>
                <a:rPr lang="pl-PL" dirty="0">
                  <a:solidFill>
                    <a:srgbClr val="EAEAEA"/>
                  </a:solidFill>
                </a:rPr>
                <a:t>y</a:t>
              </a:r>
            </a:p>
            <a:p>
              <a:pPr eaLnBrk="1" hangingPunct="1">
                <a:buClr>
                  <a:srgbClr val="FFCC66"/>
                </a:buClr>
              </a:pPr>
              <a:r>
                <a:rPr lang="pl-PL" dirty="0" smtClean="0">
                  <a:solidFill>
                    <a:srgbClr val="EAEAEA"/>
                  </a:solidFill>
                </a:rPr>
                <a:t>Środowisko</a:t>
              </a:r>
              <a:endParaRPr lang="pl-PL" dirty="0">
                <a:solidFill>
                  <a:srgbClr val="EAEAEA"/>
                </a:solidFill>
              </a:endParaRPr>
            </a:p>
            <a:p>
              <a:pPr eaLnBrk="1" hangingPunct="1">
                <a:buClr>
                  <a:srgbClr val="FFCC66"/>
                </a:buClr>
              </a:pPr>
              <a:r>
                <a:rPr lang="pl-PL" dirty="0" smtClean="0">
                  <a:solidFill>
                    <a:srgbClr val="EAEAEA"/>
                  </a:solidFill>
                </a:rPr>
                <a:t>Fluktuacje  stochastyczne</a:t>
              </a:r>
              <a:r>
                <a:rPr lang="en-US" dirty="0" smtClean="0">
                  <a:solidFill>
                    <a:srgbClr val="EAEAEA"/>
                  </a:solidFill>
                </a:rPr>
                <a:t>.</a:t>
              </a:r>
              <a:endParaRPr lang="pl-PL" sz="2800" dirty="0">
                <a:solidFill>
                  <a:srgbClr val="EAEAEA"/>
                </a:solidFill>
              </a:endParaRPr>
            </a:p>
          </p:txBody>
        </p:sp>
        <p:sp>
          <p:nvSpPr>
            <p:cNvPr id="19" name="Down Arrow 18"/>
            <p:cNvSpPr/>
            <p:nvPr/>
          </p:nvSpPr>
          <p:spPr bwMode="auto">
            <a:xfrm rot="14216652">
              <a:off x="1071710" y="5428945"/>
              <a:ext cx="166694" cy="665118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buClr>
                  <a:srgbClr val="FFCC66"/>
                </a:buClr>
                <a:defRPr/>
              </a:pPr>
              <a:endParaRPr lang="pl-PL">
                <a:solidFill>
                  <a:srgbClr val="EAEAEA"/>
                </a:solidFill>
              </a:endParaRPr>
            </a:p>
          </p:txBody>
        </p:sp>
        <p:sp>
          <p:nvSpPr>
            <p:cNvPr id="20" name="Down Arrow 19"/>
            <p:cNvSpPr/>
            <p:nvPr/>
          </p:nvSpPr>
          <p:spPr bwMode="auto">
            <a:xfrm rot="8646072">
              <a:off x="1320939" y="4900249"/>
              <a:ext cx="84132" cy="403242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buClr>
                  <a:srgbClr val="FFCC66"/>
                </a:buClr>
                <a:defRPr/>
              </a:pPr>
              <a:endParaRPr lang="pl-PL">
                <a:solidFill>
                  <a:srgbClr val="EAEAEA"/>
                </a:solidFill>
              </a:endParaRPr>
            </a:p>
          </p:txBody>
        </p:sp>
      </p:grp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786383" y="1268760"/>
            <a:ext cx="3998288" cy="5256584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pl-PL" sz="2000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Tradycyjne: magiczna substancja „ja” </a:t>
            </a:r>
            <a:r>
              <a:rPr lang="en-US" sz="2000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pl-PL" sz="2000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duch/dusza</a:t>
            </a:r>
            <a:r>
              <a:rPr lang="en-US" sz="2000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?) </a:t>
            </a:r>
            <a:r>
              <a:rPr lang="pl-PL" sz="2000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podejmuje decyzje i przekazuje je świadomości, która kontroluje aktywność mózgu podejmując odpowiednie działania.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pl-PL" sz="2000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Problem: czym jest to, co podejmuje decyzje? Co to ma wspólnego ze mną? Kto tworzy pojawiające </a:t>
            </a:r>
            <a:r>
              <a:rPr lang="pl-PL" sz="2000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się we mnie spontanicznie </a:t>
            </a:r>
            <a:r>
              <a:rPr lang="pl-PL" sz="2000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myśli i pragnienia?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pl-PL" sz="2000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Czy to nie jest też część „ja”, mojej tożsamości? Nie chcę być taki nerwowy ale taki jestem.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pl-PL" sz="2000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Czy mam się wypierać siebie bo mi się sam nie podobam?   </a:t>
            </a:r>
            <a:endParaRPr lang="en-US" sz="2000" dirty="0">
              <a:solidFill>
                <a:srgbClr val="EAEAE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42051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7772400" cy="792162"/>
          </a:xfrm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pl-PL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Mechaniczna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bottom-up</a:t>
            </a:r>
            <a:endParaRPr lang="pl-PL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786382" y="1228557"/>
            <a:ext cx="5297785" cy="5158304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pl-PL" sz="2000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Mózgi podejmują decyzje, niektóre z nich są uświadamiane, ale jest to działanie mechaniczne, deterministyczne, nie ma tu miejsca na wolą wolę</a:t>
            </a:r>
            <a:r>
              <a:rPr lang="en-US" sz="2000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pl-PL" sz="2000" dirty="0" smtClean="0">
              <a:solidFill>
                <a:srgbClr val="EAEAE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pl-PL" sz="2000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„Ja” nic nie mogę, wszystko się dzieje samo, świadomość jest epifenomenem, zdajemy sobie sprawę z  decyzji mózgu ale nie mamy możliwości ich zmienić</a:t>
            </a:r>
            <a:r>
              <a:rPr lang="en-US" sz="2000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</a:t>
            </a:r>
            <a:endParaRPr lang="pl-PL" sz="2000" dirty="0" smtClean="0">
              <a:solidFill>
                <a:srgbClr val="EAEAE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pl-PL" sz="2000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 mogę chcieć by w mojej głowie pojawiła się jakaś myśl, pojawia się spontanicznie. Jest moja, ale „ja” nie jest jej przyczyną sprawczą.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pl-PL" sz="2000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Wielu neurobiologów się pod takimi poglądami podpisuje, np. K. Darwin, F. </a:t>
            </a:r>
            <a:r>
              <a:rPr lang="pl-PL" sz="2000" dirty="0" err="1" smtClean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Crick</a:t>
            </a:r>
            <a:r>
              <a:rPr lang="pl-PL" sz="2000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A. </a:t>
            </a:r>
            <a:r>
              <a:rPr lang="pl-PL" sz="2000" dirty="0" err="1" smtClean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Cashmore</a:t>
            </a:r>
            <a:r>
              <a:rPr lang="pl-PL" sz="2000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pisze: „</a:t>
            </a:r>
            <a:r>
              <a:rPr lang="pl-PL" altLang="pl-PL" sz="2000" dirty="0" smtClean="0">
                <a:solidFill>
                  <a:srgbClr val="F8F8F8"/>
                </a:solidFill>
              </a:rPr>
              <a:t>Jesteśmy mechanicznymi </a:t>
            </a:r>
            <a:r>
              <a:rPr lang="pl-PL" altLang="pl-PL" sz="2000" dirty="0">
                <a:solidFill>
                  <a:srgbClr val="F8F8F8"/>
                </a:solidFill>
              </a:rPr>
              <a:t>siłami natury</a:t>
            </a:r>
            <a:r>
              <a:rPr lang="pl-PL" altLang="pl-PL" sz="2000" dirty="0" smtClean="0">
                <a:solidFill>
                  <a:srgbClr val="F8F8F8"/>
                </a:solidFill>
              </a:rPr>
              <a:t>”.</a:t>
            </a:r>
            <a:r>
              <a:rPr lang="pl-PL" sz="2000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dirty="0">
              <a:solidFill>
                <a:srgbClr val="EAEAE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" name="Group 32"/>
          <p:cNvGrpSpPr>
            <a:grpSpLocks/>
          </p:cNvGrpSpPr>
          <p:nvPr/>
        </p:nvGrpSpPr>
        <p:grpSpPr bwMode="auto">
          <a:xfrm>
            <a:off x="6201663" y="2304517"/>
            <a:ext cx="2593975" cy="2206625"/>
            <a:chOff x="276756" y="4465675"/>
            <a:chExt cx="2733015" cy="2206566"/>
          </a:xfrm>
        </p:grpSpPr>
        <p:sp>
          <p:nvSpPr>
            <p:cNvPr id="18" name="Oval 33"/>
            <p:cNvSpPr/>
            <p:nvPr/>
          </p:nvSpPr>
          <p:spPr bwMode="auto">
            <a:xfrm>
              <a:off x="477467" y="4465675"/>
              <a:ext cx="2336611" cy="46829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FFCC66"/>
                </a:buClr>
                <a:defRPr/>
              </a:pPr>
              <a:r>
                <a:rPr lang="pl-PL" sz="1600" dirty="0" smtClean="0">
                  <a:solidFill>
                    <a:srgbClr val="000000"/>
                  </a:solidFill>
                </a:rPr>
                <a:t>Świadomość</a:t>
              </a:r>
              <a:endParaRPr lang="pl-PL" sz="1600" dirty="0">
                <a:solidFill>
                  <a:srgbClr val="000000"/>
                </a:solidFill>
              </a:endParaRPr>
            </a:p>
          </p:txBody>
        </p:sp>
        <p:sp>
          <p:nvSpPr>
            <p:cNvPr id="21" name="Oval 34"/>
            <p:cNvSpPr/>
            <p:nvPr/>
          </p:nvSpPr>
          <p:spPr bwMode="auto">
            <a:xfrm>
              <a:off x="1079600" y="5237179"/>
              <a:ext cx="1333056" cy="46829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buClr>
                  <a:srgbClr val="FFCC66"/>
                </a:buClr>
                <a:defRPr/>
              </a:pPr>
              <a:r>
                <a:rPr lang="pl-PL" sz="1600" dirty="0" smtClean="0">
                  <a:solidFill>
                    <a:srgbClr val="000000"/>
                  </a:solidFill>
                </a:rPr>
                <a:t>Mózg</a:t>
              </a:r>
              <a:endParaRPr lang="pl-PL" sz="1600" dirty="0">
                <a:solidFill>
                  <a:srgbClr val="000000"/>
                </a:solidFill>
              </a:endParaRPr>
            </a:p>
          </p:txBody>
        </p:sp>
        <p:sp>
          <p:nvSpPr>
            <p:cNvPr id="22" name="TextBox 36"/>
            <p:cNvSpPr txBox="1">
              <a:spLocks noChangeArrowheads="1"/>
            </p:cNvSpPr>
            <p:nvPr/>
          </p:nvSpPr>
          <p:spPr bwMode="auto">
            <a:xfrm>
              <a:off x="1326197" y="6228258"/>
              <a:ext cx="168357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Clr>
                  <a:srgbClr val="FFCC66"/>
                </a:buClr>
              </a:pPr>
              <a:r>
                <a:rPr lang="pl-PL" dirty="0" smtClean="0">
                  <a:solidFill>
                    <a:srgbClr val="EAEAEA"/>
                  </a:solidFill>
                </a:rPr>
                <a:t>Zachowanie</a:t>
              </a:r>
              <a:endParaRPr lang="pl-PL" dirty="0">
                <a:solidFill>
                  <a:srgbClr val="EAEAEA"/>
                </a:solidFill>
              </a:endParaRPr>
            </a:p>
          </p:txBody>
        </p:sp>
        <p:sp>
          <p:nvSpPr>
            <p:cNvPr id="23" name="Down Arrow 38"/>
            <p:cNvSpPr/>
            <p:nvPr/>
          </p:nvSpPr>
          <p:spPr bwMode="auto">
            <a:xfrm>
              <a:off x="1746965" y="4962549"/>
              <a:ext cx="98682" cy="271456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buClr>
                  <a:srgbClr val="FFCC66"/>
                </a:buClr>
                <a:defRPr/>
              </a:pPr>
              <a:endParaRPr lang="pl-PL">
                <a:solidFill>
                  <a:srgbClr val="EAEAEA"/>
                </a:solidFill>
              </a:endParaRPr>
            </a:p>
          </p:txBody>
        </p:sp>
        <p:sp>
          <p:nvSpPr>
            <p:cNvPr id="24" name="Down Arrow 39"/>
            <p:cNvSpPr/>
            <p:nvPr/>
          </p:nvSpPr>
          <p:spPr bwMode="auto">
            <a:xfrm rot="21186462">
              <a:off x="1738601" y="5726116"/>
              <a:ext cx="167259" cy="577835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buClr>
                  <a:srgbClr val="FFCC66"/>
                </a:buClr>
                <a:defRPr/>
              </a:pPr>
              <a:endParaRPr lang="pl-PL">
                <a:solidFill>
                  <a:srgbClr val="EAEAEA"/>
                </a:solidFill>
              </a:endParaRPr>
            </a:p>
          </p:txBody>
        </p:sp>
        <p:sp>
          <p:nvSpPr>
            <p:cNvPr id="25" name="TextBox 40"/>
            <p:cNvSpPr txBox="1">
              <a:spLocks noChangeArrowheads="1"/>
            </p:cNvSpPr>
            <p:nvPr/>
          </p:nvSpPr>
          <p:spPr bwMode="auto">
            <a:xfrm>
              <a:off x="276756" y="5841244"/>
              <a:ext cx="40195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15000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Clr>
                  <a:srgbClr val="FFCC66"/>
                </a:buClr>
              </a:pPr>
              <a:r>
                <a:rPr lang="pl-PL" sz="1600">
                  <a:solidFill>
                    <a:srgbClr val="EAEAEA"/>
                  </a:solidFill>
                </a:rPr>
                <a:t>G</a:t>
              </a:r>
            </a:p>
            <a:p>
              <a:pPr eaLnBrk="1" hangingPunct="1">
                <a:buClr>
                  <a:srgbClr val="FFCC66"/>
                </a:buClr>
              </a:pPr>
              <a:r>
                <a:rPr lang="en-US" sz="1600">
                  <a:solidFill>
                    <a:srgbClr val="EAEAEA"/>
                  </a:solidFill>
                </a:rPr>
                <a:t>E</a:t>
              </a:r>
              <a:endParaRPr lang="pl-PL" sz="1600">
                <a:solidFill>
                  <a:srgbClr val="EAEAEA"/>
                </a:solidFill>
              </a:endParaRPr>
            </a:p>
            <a:p>
              <a:pPr eaLnBrk="1" hangingPunct="1">
                <a:buClr>
                  <a:srgbClr val="FFCC66"/>
                </a:buClr>
              </a:pPr>
              <a:r>
                <a:rPr lang="en-US" sz="1600">
                  <a:solidFill>
                    <a:srgbClr val="EAEAEA"/>
                  </a:solidFill>
                </a:rPr>
                <a:t>S</a:t>
              </a:r>
              <a:endParaRPr lang="pl-PL">
                <a:solidFill>
                  <a:srgbClr val="EAEAEA"/>
                </a:solidFill>
              </a:endParaRPr>
            </a:p>
          </p:txBody>
        </p:sp>
        <p:sp>
          <p:nvSpPr>
            <p:cNvPr id="26" name="Down Arrow 41"/>
            <p:cNvSpPr/>
            <p:nvPr/>
          </p:nvSpPr>
          <p:spPr bwMode="auto">
            <a:xfrm rot="14216652">
              <a:off x="873366" y="5580590"/>
              <a:ext cx="168271" cy="665692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buClr>
                  <a:srgbClr val="FFCC66"/>
                </a:buClr>
                <a:defRPr/>
              </a:pPr>
              <a:endParaRPr lang="pl-PL">
                <a:solidFill>
                  <a:srgbClr val="EAEAEA"/>
                </a:solidFill>
              </a:endParaRPr>
            </a:p>
          </p:txBody>
        </p:sp>
        <p:sp>
          <p:nvSpPr>
            <p:cNvPr id="27" name="Down Arrow 43"/>
            <p:cNvSpPr/>
            <p:nvPr/>
          </p:nvSpPr>
          <p:spPr bwMode="auto">
            <a:xfrm rot="10800000">
              <a:off x="1407428" y="4938737"/>
              <a:ext cx="167259" cy="295267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buClr>
                  <a:srgbClr val="FFCC66"/>
                </a:buClr>
                <a:defRPr/>
              </a:pPr>
              <a:endParaRPr lang="pl-PL">
                <a:solidFill>
                  <a:srgbClr val="EAEAE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45586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7772400" cy="792162"/>
          </a:xfrm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pl-PL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Refleksywna, emergentna</a:t>
            </a:r>
            <a:endParaRPr lang="pl-PL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786383" y="1104732"/>
            <a:ext cx="5225777" cy="5348604"/>
          </a:xfrm>
        </p:spPr>
        <p:txBody>
          <a:bodyPr/>
          <a:lstStyle/>
          <a:p>
            <a:pPr marL="0" indent="0">
              <a:buNone/>
            </a:pPr>
            <a:r>
              <a:rPr lang="pl-PL" sz="2000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Mózgi na poziomie nieświadomych procesów tworzą plany działania</a:t>
            </a:r>
            <a:r>
              <a:rPr lang="en-US" sz="2000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l-PL" sz="2000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tworząc </a:t>
            </a:r>
            <a:r>
              <a:rPr lang="pl-PL" sz="2000" dirty="0" err="1" smtClean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protodecyzje</a:t>
            </a:r>
            <a:r>
              <a:rPr lang="en-US" sz="2000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pl-PL" sz="2000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2000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1000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1000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000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Świadome </a:t>
            </a:r>
            <a:r>
              <a:rPr lang="pl-PL" sz="2000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procesy (</a:t>
            </a:r>
            <a:r>
              <a:rPr lang="pl-PL" sz="2000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czyli takie, z których mogę sobie „zdać sprawę”) poddają je ocenie kognitywnej i emocjonalnej</a:t>
            </a:r>
            <a:r>
              <a:rPr lang="en-US" sz="2000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przez wzbudzenie skojarzeń z reprezentacją przekonań</a:t>
            </a:r>
            <a:r>
              <a:rPr lang="en-US" sz="2000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l-PL" sz="2000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wartości, wyobrażeniami o świecie i moim w nim miejscu. Stanowi to część struktur „ja”, z którymi się w sposób świadomy utożsamiam</a:t>
            </a:r>
            <a:r>
              <a:rPr lang="en-US" sz="2000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pl-PL" sz="2000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 proces prowadzi do działania zgodnego z moją wolą</a:t>
            </a:r>
            <a:r>
              <a:rPr lang="en-US" sz="2000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endParaRPr lang="en-US" sz="1000" dirty="0">
              <a:solidFill>
                <a:srgbClr val="EAEAE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l-PL" sz="2000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Mózgi dostarczają substratu, przestrzeni neuronalnej,  w której mogą zachodzić  procesy tworzące jaźń, ale  „ja” nie jest redukowalne </a:t>
            </a:r>
            <a:br>
              <a:rPr lang="pl-PL" sz="2000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000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tych procesów</a:t>
            </a:r>
            <a:r>
              <a:rPr lang="en-US" sz="2000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pl-PL" sz="2000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pl-PL" sz="2000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000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Dzieło sztuki nie jest tylko płótnem i farbami. </a:t>
            </a:r>
            <a:r>
              <a:rPr lang="en-US" sz="2000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endParaRPr lang="en-US" sz="2000" dirty="0">
              <a:solidFill>
                <a:srgbClr val="EAEAE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3" name="Grupa 32"/>
          <p:cNvGrpSpPr/>
          <p:nvPr/>
        </p:nvGrpSpPr>
        <p:grpSpPr>
          <a:xfrm>
            <a:off x="6178580" y="1741790"/>
            <a:ext cx="2927350" cy="3086100"/>
            <a:chOff x="3371850" y="3482975"/>
            <a:chExt cx="2927350" cy="3086100"/>
          </a:xfrm>
        </p:grpSpPr>
        <p:grpSp>
          <p:nvGrpSpPr>
            <p:cNvPr id="34" name="Group 21"/>
            <p:cNvGrpSpPr>
              <a:grpSpLocks/>
            </p:cNvGrpSpPr>
            <p:nvPr/>
          </p:nvGrpSpPr>
          <p:grpSpPr bwMode="auto">
            <a:xfrm>
              <a:off x="3371850" y="3482975"/>
              <a:ext cx="2927350" cy="3086100"/>
              <a:chOff x="434387" y="3611143"/>
              <a:chExt cx="2927938" cy="3086233"/>
            </a:xfrm>
          </p:grpSpPr>
          <p:sp>
            <p:nvSpPr>
              <p:cNvPr id="36" name="Oval 22"/>
              <p:cNvSpPr/>
              <p:nvPr/>
            </p:nvSpPr>
            <p:spPr bwMode="auto">
              <a:xfrm>
                <a:off x="434387" y="4465255"/>
                <a:ext cx="2373790" cy="46833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buClr>
                    <a:srgbClr val="FFCC66"/>
                  </a:buClr>
                  <a:defRPr/>
                </a:pPr>
                <a:r>
                  <a:rPr lang="pl-PL" sz="1600" dirty="0" smtClean="0">
                    <a:solidFill>
                      <a:srgbClr val="000000"/>
                    </a:solidFill>
                  </a:rPr>
                  <a:t>Świadomość</a:t>
                </a:r>
                <a:endParaRPr lang="pl-PL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Oval 23"/>
              <p:cNvSpPr/>
              <p:nvPr/>
            </p:nvSpPr>
            <p:spPr bwMode="auto">
              <a:xfrm>
                <a:off x="1296573" y="5206650"/>
                <a:ext cx="1333768" cy="468332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>
                  <a:buClr>
                    <a:srgbClr val="FFCC66"/>
                  </a:buClr>
                  <a:defRPr/>
                </a:pPr>
                <a:r>
                  <a:rPr lang="pl-PL" sz="1600" dirty="0" smtClean="0">
                    <a:solidFill>
                      <a:srgbClr val="000000"/>
                    </a:solidFill>
                  </a:rPr>
                  <a:t>Mózg</a:t>
                </a:r>
                <a:endParaRPr lang="pl-PL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Oval 24"/>
              <p:cNvSpPr/>
              <p:nvPr/>
            </p:nvSpPr>
            <p:spPr bwMode="auto">
              <a:xfrm>
                <a:off x="678911" y="3611143"/>
                <a:ext cx="1044785" cy="46833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>
                  <a:buClr>
                    <a:srgbClr val="FFCC66"/>
                  </a:buClr>
                  <a:defRPr/>
                </a:pPr>
                <a:r>
                  <a:rPr lang="pl-PL" sz="1600" dirty="0" smtClean="0">
                    <a:solidFill>
                      <a:srgbClr val="000000"/>
                    </a:solidFill>
                  </a:rPr>
                  <a:t>Wola</a:t>
                </a:r>
                <a:endParaRPr lang="pl-PL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TextBox 25"/>
              <p:cNvSpPr txBox="1">
                <a:spLocks noChangeArrowheads="1"/>
              </p:cNvSpPr>
              <p:nvPr/>
            </p:nvSpPr>
            <p:spPr bwMode="auto">
              <a:xfrm>
                <a:off x="1678751" y="6081823"/>
                <a:ext cx="168357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buClr>
                    <a:srgbClr val="FFCC66"/>
                  </a:buClr>
                </a:pPr>
                <a:r>
                  <a:rPr lang="pl-PL" dirty="0" smtClean="0">
                    <a:solidFill>
                      <a:srgbClr val="EAEAEA"/>
                    </a:solidFill>
                  </a:rPr>
                  <a:t>Zachowanie</a:t>
                </a:r>
                <a:endParaRPr lang="pl-PL" dirty="0">
                  <a:solidFill>
                    <a:srgbClr val="EAEAEA"/>
                  </a:solidFill>
                </a:endParaRPr>
              </a:p>
            </p:txBody>
          </p:sp>
          <p:sp>
            <p:nvSpPr>
              <p:cNvPr id="40" name="Down Arrow 26"/>
              <p:cNvSpPr/>
              <p:nvPr/>
            </p:nvSpPr>
            <p:spPr bwMode="auto">
              <a:xfrm rot="19955608">
                <a:off x="1283871" y="4082651"/>
                <a:ext cx="208004" cy="406418"/>
              </a:xfrm>
              <a:prstGeom prst="down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buClr>
                    <a:srgbClr val="FFCC66"/>
                  </a:buClr>
                  <a:defRPr/>
                </a:pPr>
                <a:endParaRPr lang="pl-PL">
                  <a:solidFill>
                    <a:srgbClr val="EAEAEA"/>
                  </a:solidFill>
                </a:endParaRPr>
              </a:p>
            </p:txBody>
          </p:sp>
          <p:sp>
            <p:nvSpPr>
              <p:cNvPr id="41" name="Down Arrow 27"/>
              <p:cNvSpPr/>
              <p:nvPr/>
            </p:nvSpPr>
            <p:spPr bwMode="auto">
              <a:xfrm rot="19955608">
                <a:off x="1595083" y="4943113"/>
                <a:ext cx="166720" cy="271474"/>
              </a:xfrm>
              <a:prstGeom prst="down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buClr>
                    <a:srgbClr val="FFCC66"/>
                  </a:buClr>
                  <a:defRPr/>
                </a:pPr>
                <a:endParaRPr lang="pl-PL">
                  <a:solidFill>
                    <a:srgbClr val="EAEAEA"/>
                  </a:solidFill>
                </a:endParaRPr>
              </a:p>
            </p:txBody>
          </p:sp>
          <p:sp>
            <p:nvSpPr>
              <p:cNvPr id="42" name="Down Arrow 28"/>
              <p:cNvSpPr/>
              <p:nvPr/>
            </p:nvSpPr>
            <p:spPr bwMode="auto">
              <a:xfrm rot="19955608">
                <a:off x="2077780" y="5647994"/>
                <a:ext cx="166720" cy="517547"/>
              </a:xfrm>
              <a:prstGeom prst="down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buClr>
                    <a:srgbClr val="FFCC66"/>
                  </a:buClr>
                  <a:defRPr/>
                </a:pPr>
                <a:endParaRPr lang="pl-PL">
                  <a:solidFill>
                    <a:srgbClr val="EAEAEA"/>
                  </a:solidFill>
                </a:endParaRPr>
              </a:p>
            </p:txBody>
          </p:sp>
          <p:sp>
            <p:nvSpPr>
              <p:cNvPr id="43" name="TextBox 29"/>
              <p:cNvSpPr txBox="1">
                <a:spLocks noChangeArrowheads="1"/>
              </p:cNvSpPr>
              <p:nvPr/>
            </p:nvSpPr>
            <p:spPr bwMode="auto">
              <a:xfrm>
                <a:off x="434387" y="5866379"/>
                <a:ext cx="347663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buClr>
                    <a:srgbClr val="FFCC66"/>
                  </a:buClr>
                </a:pPr>
                <a:r>
                  <a:rPr lang="pl-PL" sz="1600">
                    <a:solidFill>
                      <a:srgbClr val="EAEAEA"/>
                    </a:solidFill>
                  </a:rPr>
                  <a:t>G </a:t>
                </a:r>
              </a:p>
              <a:p>
                <a:pPr eaLnBrk="1" hangingPunct="1">
                  <a:buClr>
                    <a:srgbClr val="FFCC66"/>
                  </a:buClr>
                </a:pPr>
                <a:r>
                  <a:rPr lang="en-US" sz="1600">
                    <a:solidFill>
                      <a:srgbClr val="EAEAEA"/>
                    </a:solidFill>
                  </a:rPr>
                  <a:t>E</a:t>
                </a:r>
                <a:endParaRPr lang="pl-PL" sz="1600">
                  <a:solidFill>
                    <a:srgbClr val="EAEAEA"/>
                  </a:solidFill>
                </a:endParaRPr>
              </a:p>
              <a:p>
                <a:pPr eaLnBrk="1" hangingPunct="1">
                  <a:buClr>
                    <a:srgbClr val="FFCC66"/>
                  </a:buClr>
                </a:pPr>
                <a:r>
                  <a:rPr lang="en-US" sz="1600">
                    <a:solidFill>
                      <a:srgbClr val="EAEAEA"/>
                    </a:solidFill>
                  </a:rPr>
                  <a:t>S</a:t>
                </a:r>
                <a:endParaRPr lang="pl-PL">
                  <a:solidFill>
                    <a:srgbClr val="EAEAEA"/>
                  </a:solidFill>
                </a:endParaRPr>
              </a:p>
            </p:txBody>
          </p:sp>
          <p:sp>
            <p:nvSpPr>
              <p:cNvPr id="44" name="Down Arrow 30"/>
              <p:cNvSpPr/>
              <p:nvPr/>
            </p:nvSpPr>
            <p:spPr bwMode="auto">
              <a:xfrm rot="14216652">
                <a:off x="1071909" y="5428063"/>
                <a:ext cx="166695" cy="666884"/>
              </a:xfrm>
              <a:prstGeom prst="down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buClr>
                    <a:srgbClr val="FFCC66"/>
                  </a:buClr>
                  <a:defRPr/>
                </a:pPr>
                <a:endParaRPr lang="pl-PL">
                  <a:solidFill>
                    <a:srgbClr val="EAEAEA"/>
                  </a:solidFill>
                </a:endParaRPr>
              </a:p>
            </p:txBody>
          </p:sp>
          <p:sp>
            <p:nvSpPr>
              <p:cNvPr id="45" name="Down Arrow 31"/>
              <p:cNvSpPr/>
              <p:nvPr/>
            </p:nvSpPr>
            <p:spPr bwMode="auto">
              <a:xfrm rot="8646072">
                <a:off x="1321978" y="4900249"/>
                <a:ext cx="82567" cy="403242"/>
              </a:xfrm>
              <a:prstGeom prst="down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buClr>
                    <a:srgbClr val="FFCC66"/>
                  </a:buClr>
                  <a:defRPr/>
                </a:pPr>
                <a:endParaRPr lang="pl-PL">
                  <a:solidFill>
                    <a:srgbClr val="EAEAEA"/>
                  </a:solidFill>
                </a:endParaRPr>
              </a:p>
            </p:txBody>
          </p:sp>
        </p:grpSp>
        <p:sp>
          <p:nvSpPr>
            <p:cNvPr id="35" name="Curved Down Arrow 13"/>
            <p:cNvSpPr/>
            <p:nvPr/>
          </p:nvSpPr>
          <p:spPr bwMode="auto">
            <a:xfrm rot="14966985">
              <a:off x="2791619" y="4353719"/>
              <a:ext cx="1751013" cy="555625"/>
            </a:xfrm>
            <a:prstGeom prst="curvedDownArrow">
              <a:avLst>
                <a:gd name="adj1" fmla="val 9179"/>
                <a:gd name="adj2" fmla="val 36829"/>
                <a:gd name="adj3" fmla="val 25000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buClr>
                  <a:srgbClr val="FFCC66"/>
                </a:buClr>
                <a:defRPr/>
              </a:pPr>
              <a:endParaRPr lang="pl-PL">
                <a:solidFill>
                  <a:srgbClr val="EAEAE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71962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50838"/>
            <a:ext cx="7772400" cy="727075"/>
          </a:xfrm>
          <a:effectLst/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pl-PL" dirty="0" smtClean="0"/>
              <a:t>Jak podejmowane są decyzje?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568325" y="1193800"/>
            <a:ext cx="8104188" cy="5187528"/>
          </a:xfrm>
        </p:spPr>
        <p:txBody>
          <a:bodyPr lIns="92075" tIns="46038" rIns="92075" bIns="46038"/>
          <a:lstStyle/>
          <a:p>
            <a:pPr marL="0" indent="0">
              <a:buNone/>
            </a:pPr>
            <a:r>
              <a:rPr lang="pl-PL" dirty="0" smtClean="0"/>
              <a:t>W </a:t>
            </a:r>
            <a:r>
              <a:rPr lang="pl-PL" dirty="0"/>
              <a:t>korze </a:t>
            </a:r>
            <a:r>
              <a:rPr lang="pl-PL" dirty="0" smtClean="0"/>
              <a:t>przedczołowej </a:t>
            </a:r>
            <a:r>
              <a:rPr lang="pl-PL" dirty="0"/>
              <a:t>tworzy się kilka planów </a:t>
            </a:r>
            <a:r>
              <a:rPr lang="pl-PL" dirty="0" smtClean="0"/>
              <a:t>działania. </a:t>
            </a:r>
          </a:p>
          <a:p>
            <a:pPr marL="0" indent="0">
              <a:buNone/>
            </a:pPr>
            <a:r>
              <a:rPr lang="pl-PL" dirty="0" smtClean="0"/>
              <a:t>Mechanizm </a:t>
            </a:r>
            <a:r>
              <a:rPr lang="pl-PL" dirty="0"/>
              <a:t>konkurencji pomiędzy aktywnością grup neuronów, określany jako "Winner </a:t>
            </a:r>
            <a:r>
              <a:rPr lang="pl-PL" dirty="0" err="1"/>
              <a:t>Takes</a:t>
            </a:r>
            <a:r>
              <a:rPr lang="pl-PL" dirty="0"/>
              <a:t> </a:t>
            </a:r>
            <a:r>
              <a:rPr lang="pl-PL" dirty="0" err="1" smtClean="0"/>
              <a:t>All</a:t>
            </a:r>
            <a:r>
              <a:rPr lang="pl-PL" dirty="0"/>
              <a:t>" powoduje wetowanie, czyli wybór </a:t>
            </a:r>
            <a:r>
              <a:rPr lang="pl-PL" dirty="0" smtClean="0"/>
              <a:t>jednego z przygotowanych w korze przedczołowej planów działania - decyzji. </a:t>
            </a:r>
          </a:p>
          <a:p>
            <a:pPr marL="0" indent="0">
              <a:buNone/>
            </a:pPr>
            <a:r>
              <a:rPr lang="pl-PL" dirty="0" smtClean="0"/>
              <a:t>Nie jest to magiczny </a:t>
            </a:r>
            <a:r>
              <a:rPr lang="pl-PL" dirty="0"/>
              <a:t>wpływu jaźni na </a:t>
            </a:r>
            <a:r>
              <a:rPr lang="pl-PL" dirty="0" smtClean="0"/>
              <a:t>mózg, </a:t>
            </a:r>
            <a:r>
              <a:rPr lang="pl-PL" dirty="0"/>
              <a:t>tylko </a:t>
            </a:r>
            <a:r>
              <a:rPr lang="pl-PL" dirty="0" smtClean="0"/>
              <a:t>uzgodnienie i zaakceptowanie rezultatów przez procesy związane </a:t>
            </a:r>
            <a:r>
              <a:rPr lang="pl-PL" dirty="0"/>
              <a:t>z reprezentacja </a:t>
            </a:r>
            <a:r>
              <a:rPr lang="pl-PL" dirty="0" smtClean="0"/>
              <a:t>„ja”.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Jest kilka poziomów wyboru decyzji działań planowanych przez mózgi:</a:t>
            </a:r>
          </a:p>
          <a:p>
            <a:r>
              <a:rPr lang="pl-PL" b="1" dirty="0" smtClean="0">
                <a:solidFill>
                  <a:srgbClr val="FFC000"/>
                </a:solidFill>
              </a:rPr>
              <a:t>Poziom </a:t>
            </a:r>
            <a:r>
              <a:rPr lang="pl-PL" b="1" dirty="0">
                <a:solidFill>
                  <a:srgbClr val="FFC000"/>
                </a:solidFill>
              </a:rPr>
              <a:t>instynktowny</a:t>
            </a:r>
            <a:r>
              <a:rPr lang="pl-PL" dirty="0"/>
              <a:t>: szybkie decyzje, podejmowane bez namysłu, bez wahania, wrodzone reakcje za które odpowiada ewolucja.</a:t>
            </a:r>
          </a:p>
          <a:p>
            <a:r>
              <a:rPr lang="pl-PL" b="1" dirty="0">
                <a:solidFill>
                  <a:srgbClr val="FFC000"/>
                </a:solidFill>
              </a:rPr>
              <a:t>Wyuczone działania</a:t>
            </a:r>
            <a:r>
              <a:rPr lang="pl-PL" dirty="0"/>
              <a:t>: zachowania wyuczone, które stają się odruchowe, </a:t>
            </a:r>
            <a:r>
              <a:rPr lang="pl-PL" dirty="0" smtClean="0"/>
              <a:t>sekwencje w których czasami </a:t>
            </a:r>
            <a:r>
              <a:rPr lang="pl-PL" dirty="0"/>
              <a:t>jest </a:t>
            </a:r>
            <a:r>
              <a:rPr lang="pl-PL" dirty="0" smtClean="0"/>
              <a:t>chwila </a:t>
            </a:r>
            <a:r>
              <a:rPr lang="pl-PL" dirty="0"/>
              <a:t>wahania.</a:t>
            </a:r>
          </a:p>
          <a:p>
            <a:r>
              <a:rPr lang="pl-PL" b="1" dirty="0">
                <a:solidFill>
                  <a:srgbClr val="FFC000"/>
                </a:solidFill>
              </a:rPr>
              <a:t>Działania rozważne</a:t>
            </a:r>
            <a:r>
              <a:rPr lang="pl-PL" dirty="0"/>
              <a:t>: wyobrażone konsekwencje różnych działań pozwalają na </a:t>
            </a:r>
            <a:r>
              <a:rPr lang="pl-PL" dirty="0" smtClean="0"/>
              <a:t>świadomy wybór</a:t>
            </a:r>
            <a:r>
              <a:rPr lang="pl-PL" dirty="0"/>
              <a:t>, ale wymagają czasu.</a:t>
            </a:r>
          </a:p>
          <a:p>
            <a:r>
              <a:rPr lang="pl-PL" b="1" dirty="0">
                <a:solidFill>
                  <a:srgbClr val="FFC000"/>
                </a:solidFill>
              </a:rPr>
              <a:t>Wynik refleksji</a:t>
            </a:r>
            <a:r>
              <a:rPr lang="pl-PL" dirty="0"/>
              <a:t>: świadomie przemyślane działania, trudne wybory moralne, wymagają dłuższego </a:t>
            </a:r>
            <a:r>
              <a:rPr lang="pl-PL" dirty="0" smtClean="0"/>
              <a:t>zastanowienia.</a:t>
            </a:r>
            <a:endParaRPr lang="pl-PL" dirty="0"/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565150" y="2163763"/>
            <a:ext cx="8183314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rgbClr val="000000"/>
              </a:buClr>
              <a:buSzPct val="115000"/>
            </a:pPr>
            <a:endParaRPr lang="en-US" sz="2000" dirty="0" smtClean="0">
              <a:solidFill>
                <a:srgbClr val="FFFF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70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50838"/>
            <a:ext cx="7772400" cy="727075"/>
          </a:xfrm>
          <a:effectLst/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pl-PL" dirty="0" smtClean="0"/>
              <a:t>To ja nie decyduję?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568325" y="1193800"/>
            <a:ext cx="8104188" cy="5187528"/>
          </a:xfrm>
        </p:spPr>
        <p:txBody>
          <a:bodyPr lIns="92075" tIns="46038" rIns="92075" bIns="46038"/>
          <a:lstStyle/>
          <a:p>
            <a:pPr marL="0" indent="0">
              <a:buNone/>
            </a:pPr>
            <a:r>
              <a:rPr lang="pl-PL" dirty="0" smtClean="0"/>
              <a:t>Takie rozumienie wywołuje naturalną reakcję: </a:t>
            </a:r>
          </a:p>
          <a:p>
            <a:pPr marL="0" indent="0">
              <a:buNone/>
            </a:pPr>
            <a:r>
              <a:rPr lang="pl-PL" dirty="0" smtClean="0"/>
              <a:t>To ja nie istnieję? Nie podejmuję decyzji? </a:t>
            </a:r>
            <a:br>
              <a:rPr lang="pl-PL" dirty="0" smtClean="0"/>
            </a:br>
            <a:r>
              <a:rPr lang="pl-PL" dirty="0" smtClean="0"/>
              <a:t>To tylko neurony w mózgu?</a:t>
            </a:r>
          </a:p>
          <a:p>
            <a:pPr marL="0" indent="0">
              <a:buNone/>
            </a:pPr>
            <a:endParaRPr lang="pl-PL" sz="1000" dirty="0" smtClean="0"/>
          </a:p>
          <a:p>
            <a:pPr marL="0" indent="0">
              <a:buNone/>
            </a:pPr>
            <a:r>
              <a:rPr lang="pl-PL" dirty="0" smtClean="0"/>
              <a:t>Na poziomie procesów w mózgu mamy zliczanie impulsów, konkurencję grup neuronów, pojawiające się aktywacje.  </a:t>
            </a:r>
            <a:br>
              <a:rPr lang="pl-PL" dirty="0" smtClean="0"/>
            </a:br>
            <a:r>
              <a:rPr lang="pl-PL" dirty="0" smtClean="0"/>
              <a:t>Na poziomie mentalnym jest to interpretowane jako myśli, decyzje, uruchamiające działanie – ruch, wypowiedzi słowne.  </a:t>
            </a:r>
          </a:p>
          <a:p>
            <a:pPr marL="0" indent="0">
              <a:buNone/>
            </a:pPr>
            <a:endParaRPr lang="pl-PL" sz="1000" dirty="0" smtClean="0"/>
          </a:p>
          <a:p>
            <a:pPr marL="0" indent="0">
              <a:buNone/>
            </a:pPr>
            <a:r>
              <a:rPr lang="pl-PL" dirty="0" smtClean="0"/>
              <a:t>Co z moją tożsamością? Czy jest coś istotnego ponad procesami neuronalnymi, np. psychofizyczna </a:t>
            </a:r>
            <a:r>
              <a:rPr lang="pl-PL" dirty="0" err="1" smtClean="0"/>
              <a:t>superweniencja</a:t>
            </a:r>
            <a:r>
              <a:rPr lang="pl-PL" dirty="0" smtClean="0"/>
              <a:t>, zachowująca autonomię emergentnych procesów mentalnych? </a:t>
            </a:r>
          </a:p>
          <a:p>
            <a:pPr marL="0" indent="0">
              <a:buNone/>
            </a:pPr>
            <a:endParaRPr lang="pl-PL" sz="1000" dirty="0"/>
          </a:p>
          <a:p>
            <a:pPr marL="0" indent="0">
              <a:buNone/>
            </a:pPr>
            <a:r>
              <a:rPr lang="pl-PL" dirty="0" smtClean="0"/>
              <a:t>Czy </a:t>
            </a:r>
            <a:r>
              <a:rPr lang="pl-PL" dirty="0" smtClean="0"/>
              <a:t>„ja” to tylko wyobrażenie o mnie, czy ja to „cały ja</a:t>
            </a:r>
            <a:r>
              <a:rPr lang="pl-PL" dirty="0" smtClean="0"/>
              <a:t>”, z tymi cechami, których w sobie nie akceptuję i chciałbym </a:t>
            </a:r>
            <a:r>
              <a:rPr lang="pl-PL" dirty="0" smtClean="0"/>
              <a:t>je </a:t>
            </a:r>
            <a:r>
              <a:rPr lang="pl-PL" dirty="0" smtClean="0"/>
              <a:t>zmienić? </a:t>
            </a:r>
            <a:endParaRPr lang="pl-PL" dirty="0" smtClean="0"/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565150" y="2163763"/>
            <a:ext cx="8183314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rgbClr val="000000"/>
              </a:buClr>
              <a:buSzPct val="115000"/>
            </a:pPr>
            <a:endParaRPr lang="en-US" sz="2000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1026" name="Picture 2" descr="Znalezione obrazy dla zapytania strach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926" y="115887"/>
            <a:ext cx="222885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97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85888" y="152400"/>
            <a:ext cx="5757862" cy="792163"/>
          </a:xfrm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pl-PL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pl-PL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Jaźn</a:t>
            </a:r>
            <a:r>
              <a:rPr lang="pl-PL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" bez granic</a:t>
            </a:r>
            <a:endParaRPr lang="pl-PL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041400"/>
            <a:ext cx="8765604" cy="2195513"/>
          </a:xfrm>
        </p:spPr>
        <p:txBody>
          <a:bodyPr lIns="92075" tIns="46038" rIns="92075" bIns="46038"/>
          <a:lstStyle/>
          <a:p>
            <a:pPr marL="0" indent="0" eaLnBrk="1" hangingPunct="1">
              <a:spcBef>
                <a:spcPct val="0"/>
              </a:spcBef>
              <a:spcAft>
                <a:spcPts val="300"/>
              </a:spcAft>
              <a:buNone/>
              <a:defRPr/>
            </a:pPr>
            <a:r>
              <a:rPr lang="pl-PL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Decyzje podejmuje cały mózg/organizm, nie „ja”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endParaRPr lang="pl-PL" sz="2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eaLnBrk="1" hangingPunct="1">
              <a:spcBef>
                <a:spcPct val="0"/>
              </a:spcBef>
              <a:spcAft>
                <a:spcPts val="300"/>
              </a:spcAft>
              <a:buNone/>
              <a:defRPr/>
            </a:pPr>
            <a:r>
              <a:rPr lang="pl-PL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Mogę kontrolować swoje zachowanie (organizmu)</a:t>
            </a:r>
            <a:br>
              <a:rPr lang="pl-PL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l-PL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zgodnie ze swoimi przekonaniami, ale najpierw muszę</a:t>
            </a:r>
            <a:br>
              <a:rPr lang="pl-PL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l-PL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mieć możliwość świadomej refleksji ~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l-PL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rozumieć siebie.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l-PL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Wolna wola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pl-PL" sz="2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kompatybilistyczna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pl-PL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świadoma kontrola swojego zachowania zgodnie ze swoimi przekonaniami.</a:t>
            </a:r>
          </a:p>
        </p:txBody>
      </p:sp>
      <p:sp>
        <p:nvSpPr>
          <p:cNvPr id="35844" name="pole tekstowe 8"/>
          <p:cNvSpPr txBox="1">
            <a:spLocks noChangeArrowheads="1"/>
          </p:cNvSpPr>
          <p:nvPr/>
        </p:nvSpPr>
        <p:spPr bwMode="auto">
          <a:xfrm>
            <a:off x="838201" y="3281750"/>
            <a:ext cx="5726112" cy="3200876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buClr>
                <a:srgbClr val="FFCC66"/>
              </a:buClr>
            </a:pPr>
            <a:r>
              <a:rPr lang="pl-PL" sz="2400" dirty="0" smtClean="0">
                <a:solidFill>
                  <a:srgbClr val="EAEAEA"/>
                </a:solidFill>
              </a:rPr>
              <a:t>Całe środowisko</a:t>
            </a:r>
            <a:endParaRPr lang="en-US" sz="2400" dirty="0">
              <a:solidFill>
                <a:srgbClr val="EAEAEA"/>
              </a:solidFill>
            </a:endParaRPr>
          </a:p>
          <a:p>
            <a:pPr algn="l" eaLnBrk="1" hangingPunct="1">
              <a:buClr>
                <a:srgbClr val="FFCC66"/>
              </a:buClr>
            </a:pPr>
            <a:r>
              <a:rPr lang="pl-PL" sz="2400" dirty="0" smtClean="0">
                <a:solidFill>
                  <a:srgbClr val="EAEAEA"/>
                </a:solidFill>
              </a:rPr>
              <a:t>Relacje społeczne</a:t>
            </a:r>
            <a:endParaRPr lang="pl-PL" sz="2400" dirty="0">
              <a:solidFill>
                <a:srgbClr val="EAEAEA"/>
              </a:solidFill>
            </a:endParaRPr>
          </a:p>
          <a:p>
            <a:pPr algn="ctr" eaLnBrk="1" hangingPunct="1">
              <a:buClr>
                <a:srgbClr val="FFCC66"/>
              </a:buClr>
            </a:pPr>
            <a:r>
              <a:rPr lang="pl-PL" dirty="0">
                <a:solidFill>
                  <a:srgbClr val="EAEAEA"/>
                </a:solidFill>
              </a:rPr>
              <a:t/>
            </a:r>
            <a:br>
              <a:rPr lang="pl-PL" dirty="0">
                <a:solidFill>
                  <a:srgbClr val="EAEAEA"/>
                </a:solidFill>
              </a:rPr>
            </a:br>
            <a:r>
              <a:rPr lang="pl-PL" dirty="0">
                <a:solidFill>
                  <a:srgbClr val="EAEAEA"/>
                </a:solidFill>
              </a:rPr>
              <a:t/>
            </a:r>
            <a:br>
              <a:rPr lang="pl-PL" dirty="0">
                <a:solidFill>
                  <a:srgbClr val="EAEAEA"/>
                </a:solidFill>
              </a:rPr>
            </a:br>
            <a:r>
              <a:rPr lang="en-US" dirty="0">
                <a:solidFill>
                  <a:srgbClr val="EAEAEA"/>
                </a:solidFill>
              </a:rPr>
              <a:t>    </a:t>
            </a:r>
            <a:r>
              <a:rPr lang="pl-PL" dirty="0">
                <a:solidFill>
                  <a:srgbClr val="EAEAEA"/>
                </a:solidFill>
              </a:rPr>
              <a:t/>
            </a:r>
            <a:br>
              <a:rPr lang="pl-PL" dirty="0">
                <a:solidFill>
                  <a:srgbClr val="EAEAEA"/>
                </a:solidFill>
              </a:rPr>
            </a:br>
            <a:r>
              <a:rPr lang="pl-PL" dirty="0">
                <a:solidFill>
                  <a:srgbClr val="EAEAEA"/>
                </a:solidFill>
              </a:rPr>
              <a:t/>
            </a:r>
            <a:br>
              <a:rPr lang="pl-PL" dirty="0">
                <a:solidFill>
                  <a:srgbClr val="EAEAEA"/>
                </a:solidFill>
              </a:rPr>
            </a:br>
            <a:r>
              <a:rPr lang="pl-PL" dirty="0">
                <a:solidFill>
                  <a:srgbClr val="EAEAEA"/>
                </a:solidFill>
              </a:rPr>
              <a:t/>
            </a:r>
            <a:br>
              <a:rPr lang="pl-PL" dirty="0">
                <a:solidFill>
                  <a:srgbClr val="EAEAEA"/>
                </a:solidFill>
              </a:rPr>
            </a:br>
            <a:r>
              <a:rPr lang="en-US" dirty="0" smtClean="0">
                <a:solidFill>
                  <a:srgbClr val="EAEAEA"/>
                </a:solidFill>
              </a:rPr>
              <a:t/>
            </a:r>
            <a:br>
              <a:rPr lang="en-US" dirty="0" smtClean="0">
                <a:solidFill>
                  <a:srgbClr val="EAEAEA"/>
                </a:solidFill>
              </a:rPr>
            </a:br>
            <a:endParaRPr lang="pl-PL" sz="1000" dirty="0">
              <a:solidFill>
                <a:srgbClr val="EAEAEA"/>
              </a:solidFill>
            </a:endParaRPr>
          </a:p>
          <a:p>
            <a:pPr algn="ctr" eaLnBrk="1" hangingPunct="1">
              <a:buClr>
                <a:srgbClr val="FFCC66"/>
              </a:buClr>
            </a:pPr>
            <a:r>
              <a:rPr lang="pl-PL" sz="2400" dirty="0" smtClean="0">
                <a:solidFill>
                  <a:srgbClr val="EAEAEA"/>
                </a:solidFill>
              </a:rPr>
              <a:t>„Umysł rozszerzony” </a:t>
            </a:r>
            <a:r>
              <a:rPr lang="en-US" sz="2400" dirty="0" smtClean="0">
                <a:solidFill>
                  <a:srgbClr val="EAEAEA"/>
                </a:solidFill>
              </a:rPr>
              <a:t> </a:t>
            </a:r>
            <a:endParaRPr lang="pl-PL" sz="2400" dirty="0">
              <a:solidFill>
                <a:srgbClr val="EAEAEA"/>
              </a:solidFill>
            </a:endParaRPr>
          </a:p>
        </p:txBody>
      </p:sp>
      <p:sp>
        <p:nvSpPr>
          <p:cNvPr id="35846" name="pole tekstowe 6"/>
          <p:cNvSpPr txBox="1">
            <a:spLocks noChangeArrowheads="1"/>
          </p:cNvSpPr>
          <p:nvPr/>
        </p:nvSpPr>
        <p:spPr bwMode="auto">
          <a:xfrm>
            <a:off x="3675112" y="4781163"/>
            <a:ext cx="1433512" cy="1015663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Clr>
                <a:srgbClr val="FFCC66"/>
              </a:buClr>
            </a:pPr>
            <a:r>
              <a:rPr lang="pl-PL" dirty="0" smtClean="0">
                <a:solidFill>
                  <a:srgbClr val="EAEAEA"/>
                </a:solidFill>
              </a:rPr>
              <a:t>Ja </a:t>
            </a:r>
            <a:r>
              <a:rPr lang="pl-PL" dirty="0">
                <a:solidFill>
                  <a:srgbClr val="EAEAEA"/>
                </a:solidFill>
              </a:rPr>
              <a:t>=</a:t>
            </a:r>
            <a:br>
              <a:rPr lang="pl-PL" dirty="0">
                <a:solidFill>
                  <a:srgbClr val="EAEAEA"/>
                </a:solidFill>
              </a:rPr>
            </a:br>
            <a:r>
              <a:rPr lang="pl-PL" dirty="0">
                <a:solidFill>
                  <a:srgbClr val="EAEAEA"/>
                </a:solidFill>
              </a:rPr>
              <a:t>model </a:t>
            </a:r>
            <a:r>
              <a:rPr lang="pl-PL" dirty="0" smtClean="0">
                <a:solidFill>
                  <a:srgbClr val="EAEAEA"/>
                </a:solidFill>
              </a:rPr>
              <a:t>jaźni</a:t>
            </a:r>
            <a:endParaRPr lang="pl-PL" dirty="0">
              <a:solidFill>
                <a:srgbClr val="EAEAEA"/>
              </a:solidFill>
            </a:endParaRPr>
          </a:p>
        </p:txBody>
      </p:sp>
      <p:sp>
        <p:nvSpPr>
          <p:cNvPr id="35847" name="pole tekstowe 7"/>
          <p:cNvSpPr txBox="1">
            <a:spLocks noChangeArrowheads="1"/>
          </p:cNvSpPr>
          <p:nvPr/>
        </p:nvSpPr>
        <p:spPr bwMode="auto">
          <a:xfrm>
            <a:off x="971599" y="4042500"/>
            <a:ext cx="4137025" cy="1754326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buClr>
                <a:srgbClr val="FFCC66"/>
              </a:buClr>
            </a:pPr>
            <a:r>
              <a:rPr lang="pl-PL" sz="2400" dirty="0" smtClean="0">
                <a:solidFill>
                  <a:srgbClr val="EAEAEA"/>
                </a:solidFill>
              </a:rPr>
              <a:t>Wszystkie procesu w mózgu wpływające na zachowanie</a:t>
            </a:r>
            <a:r>
              <a:rPr lang="en-US" sz="2400" dirty="0" smtClean="0">
                <a:solidFill>
                  <a:srgbClr val="EAEAEA"/>
                </a:solidFill>
              </a:rPr>
              <a:t> </a:t>
            </a:r>
            <a:endParaRPr lang="pl-PL" sz="2400" dirty="0">
              <a:solidFill>
                <a:srgbClr val="EAEAEA"/>
              </a:solidFill>
            </a:endParaRPr>
          </a:p>
          <a:p>
            <a:pPr algn="ctr" eaLnBrk="1" hangingPunct="1">
              <a:buClr>
                <a:srgbClr val="FFCC66"/>
              </a:buClr>
            </a:pPr>
            <a:endParaRPr lang="pl-PL" dirty="0">
              <a:solidFill>
                <a:srgbClr val="EAEAEA"/>
              </a:solidFill>
            </a:endParaRPr>
          </a:p>
          <a:p>
            <a:pPr algn="ctr" eaLnBrk="1" hangingPunct="1">
              <a:buClr>
                <a:srgbClr val="FFCC66"/>
              </a:buClr>
            </a:pPr>
            <a:endParaRPr lang="pl-PL" dirty="0">
              <a:solidFill>
                <a:srgbClr val="EAEAEA"/>
              </a:solidFill>
            </a:endParaRPr>
          </a:p>
          <a:p>
            <a:pPr algn="ctr" eaLnBrk="1" hangingPunct="1">
              <a:buClr>
                <a:srgbClr val="FFCC66"/>
              </a:buClr>
            </a:pPr>
            <a:endParaRPr lang="pl-PL" dirty="0">
              <a:solidFill>
                <a:srgbClr val="EAEAEA"/>
              </a:solidFill>
            </a:endParaRPr>
          </a:p>
        </p:txBody>
      </p:sp>
      <p:pic>
        <p:nvPicPr>
          <p:cNvPr id="3073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111026"/>
            <a:ext cx="1428750" cy="1371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35849" name="TextBox 1"/>
          <p:cNvSpPr txBox="1">
            <a:spLocks noChangeArrowheads="1"/>
          </p:cNvSpPr>
          <p:nvPr/>
        </p:nvSpPr>
        <p:spPr bwMode="auto">
          <a:xfrm>
            <a:off x="6564313" y="3143942"/>
            <a:ext cx="2579687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buClr>
                <a:srgbClr val="FFCC66"/>
              </a:buClr>
            </a:pPr>
            <a:r>
              <a:rPr lang="pl-PL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Jaźń</a:t>
            </a:r>
            <a:r>
              <a:rPr lang="en-US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= </a:t>
            </a:r>
            <a:r>
              <a:rPr lang="pl-PL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kompleks stanów mózgu i ich wzajemnych relacji</a:t>
            </a:r>
            <a:r>
              <a:rPr lang="en-US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 </a:t>
            </a:r>
            <a:r>
              <a:rPr lang="pl-PL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Odnosi wszystkie stany wolicjonalne do siebie.</a:t>
            </a:r>
            <a:br>
              <a:rPr lang="pl-PL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endParaRPr lang="en-US" dirty="0">
              <a:solidFill>
                <a:srgbClr val="EAEAE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l" eaLnBrk="1" hangingPunct="1">
              <a:buClr>
                <a:srgbClr val="FFCC66"/>
              </a:buClr>
            </a:pPr>
            <a:r>
              <a:rPr lang="pl-PL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Trudno jest określić granice jaźni bo jest silnie sprzężona z procesami poza organizmem</a:t>
            </a:r>
            <a:r>
              <a:rPr lang="en-US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</a:t>
            </a:r>
            <a:endParaRPr lang="pl-PL" dirty="0">
              <a:solidFill>
                <a:srgbClr val="EAEAE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6146" name="Picture 2" descr="Znalezione obrazy dla zapytania self no limi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598" y="0"/>
            <a:ext cx="2019300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2566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39900" y="301625"/>
            <a:ext cx="6111875" cy="685800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pl-PL" dirty="0" smtClean="0">
                <a:latin typeface="Arial Unicode MS" pitchFamily="34" charset="-128"/>
              </a:rPr>
              <a:t>Memy i neurony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93712" y="1700808"/>
            <a:ext cx="8326759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hangingPunct="0">
              <a:spcAft>
                <a:spcPts val="1200"/>
              </a:spcAft>
            </a:pPr>
            <a:r>
              <a:rPr lang="pl-PL" sz="2000" kern="0" dirty="0">
                <a:latin typeface="+mn-lt"/>
              </a:rPr>
              <a:t>Koniec świata to niezwykle silny </a:t>
            </a:r>
            <a:r>
              <a:rPr lang="pl-PL" sz="2000" kern="0" dirty="0" err="1">
                <a:latin typeface="+mn-lt"/>
              </a:rPr>
              <a:t>mem</a:t>
            </a:r>
            <a:r>
              <a:rPr lang="pl-PL" sz="2000" kern="0" dirty="0">
                <a:latin typeface="+mn-lt"/>
              </a:rPr>
              <a:t> rosnący na podłożu </a:t>
            </a:r>
            <a:r>
              <a:rPr lang="pl-PL" sz="2000" kern="0" dirty="0" smtClean="0">
                <a:latin typeface="+mn-lt"/>
              </a:rPr>
              <a:t/>
            </a:r>
            <a:br>
              <a:rPr lang="pl-PL" sz="2000" kern="0" dirty="0" smtClean="0">
                <a:latin typeface="+mn-lt"/>
              </a:rPr>
            </a:br>
            <a:r>
              <a:rPr lang="pl-PL" sz="2000" kern="0" dirty="0" smtClean="0">
                <a:latin typeface="+mn-lt"/>
              </a:rPr>
              <a:t>różnych </a:t>
            </a:r>
            <a:r>
              <a:rPr lang="pl-PL" sz="2000" kern="0" dirty="0">
                <a:latin typeface="+mn-lt"/>
              </a:rPr>
              <a:t>proroctw. </a:t>
            </a:r>
            <a:r>
              <a:rPr lang="pl-PL" sz="2000" dirty="0" err="1" smtClean="0">
                <a:latin typeface="+mn-lt"/>
              </a:rPr>
              <a:t>Memy</a:t>
            </a:r>
            <a:r>
              <a:rPr lang="pl-PL" sz="2000" dirty="0" smtClean="0">
                <a:latin typeface="+mn-lt"/>
              </a:rPr>
              <a:t> to granule informacji, a więc odpowiadają im </a:t>
            </a:r>
            <a:br>
              <a:rPr lang="pl-PL" sz="2000" dirty="0" smtClean="0">
                <a:latin typeface="+mn-lt"/>
              </a:rPr>
            </a:br>
            <a:r>
              <a:rPr lang="pl-PL" sz="2000" dirty="0" smtClean="0">
                <a:latin typeface="+mn-lt"/>
              </a:rPr>
              <a:t>wzorce aktywacji mózgu, struktury dynamiczne, istniejące tylko chwilowo. </a:t>
            </a:r>
            <a:br>
              <a:rPr lang="pl-PL" sz="2000" dirty="0" smtClean="0">
                <a:latin typeface="+mn-lt"/>
              </a:rPr>
            </a:br>
            <a:r>
              <a:rPr lang="pl-PL" sz="2000" dirty="0" smtClean="0">
                <a:latin typeface="+mn-lt"/>
              </a:rPr>
              <a:t>W wyniku pobudzenia (</a:t>
            </a:r>
            <a:r>
              <a:rPr lang="pl-PL" sz="2000" dirty="0" err="1" smtClean="0">
                <a:latin typeface="+mn-lt"/>
              </a:rPr>
              <a:t>neurodynamiki</a:t>
            </a:r>
            <a:r>
              <a:rPr lang="pl-PL" sz="2000" dirty="0" smtClean="0">
                <a:latin typeface="+mn-lt"/>
              </a:rPr>
              <a:t>) substratu, jakim jest mózg (jak w </a:t>
            </a:r>
            <a:r>
              <a:rPr lang="pl-PL" sz="2000" dirty="0" err="1" smtClean="0">
                <a:latin typeface="+mn-lt"/>
              </a:rPr>
              <a:t>cymatyce</a:t>
            </a:r>
            <a:r>
              <a:rPr lang="pl-PL" sz="2000" dirty="0" smtClean="0">
                <a:latin typeface="+mn-lt"/>
              </a:rPr>
              <a:t>), aktualizowane są potencjalnie dostępne stany mózgu.   </a:t>
            </a:r>
          </a:p>
          <a:p>
            <a:pPr hangingPunct="0">
              <a:spcAft>
                <a:spcPts val="1200"/>
              </a:spcAft>
            </a:pPr>
            <a:r>
              <a:rPr lang="pl-PL" sz="2000" dirty="0" err="1" smtClean="0">
                <a:solidFill>
                  <a:srgbClr val="FFFF00"/>
                </a:solidFill>
                <a:latin typeface="+mn-lt"/>
              </a:rPr>
              <a:t>Memy</a:t>
            </a:r>
            <a:r>
              <a:rPr lang="pl-PL" sz="2000" dirty="0" smtClean="0">
                <a:solidFill>
                  <a:srgbClr val="FFFF00"/>
                </a:solidFill>
                <a:latin typeface="+mn-lt"/>
              </a:rPr>
              <a:t>: atraktory </a:t>
            </a:r>
            <a:r>
              <a:rPr lang="pl-PL" sz="2000" dirty="0" err="1" smtClean="0">
                <a:solidFill>
                  <a:srgbClr val="FFFF00"/>
                </a:solidFill>
                <a:latin typeface="+mn-lt"/>
              </a:rPr>
              <a:t>neurodynamiki</a:t>
            </a:r>
            <a:r>
              <a:rPr lang="pl-PL" sz="20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pl-PL" sz="2000" dirty="0">
                <a:solidFill>
                  <a:srgbClr val="FFFF00"/>
                </a:solidFill>
                <a:latin typeface="+mn-lt"/>
              </a:rPr>
              <a:t>sieci </a:t>
            </a:r>
            <a:r>
              <a:rPr lang="pl-PL" sz="2000" dirty="0" smtClean="0">
                <a:solidFill>
                  <a:srgbClr val="FFFF00"/>
                </a:solidFill>
                <a:latin typeface="+mn-lt"/>
              </a:rPr>
              <a:t>neuronów mózgu.</a:t>
            </a:r>
            <a:endParaRPr lang="pl-PL" sz="2000" dirty="0">
              <a:solidFill>
                <a:srgbClr val="FFFF00"/>
              </a:solidFill>
              <a:latin typeface="+mn-lt"/>
            </a:endParaRPr>
          </a:p>
          <a:p>
            <a:pPr hangingPunct="0">
              <a:spcAft>
                <a:spcPts val="1200"/>
              </a:spcAft>
            </a:pPr>
            <a:r>
              <a:rPr lang="pl-PL" sz="2000" dirty="0" smtClean="0">
                <a:latin typeface="+mn-lt"/>
              </a:rPr>
              <a:t>Teoria </a:t>
            </a:r>
            <a:r>
              <a:rPr lang="pl-PL" sz="2000" dirty="0" err="1">
                <a:latin typeface="+mn-lt"/>
              </a:rPr>
              <a:t>memów</a:t>
            </a:r>
            <a:r>
              <a:rPr lang="pl-PL" sz="2000" dirty="0">
                <a:latin typeface="+mn-lt"/>
              </a:rPr>
              <a:t> jak i teoria ewolucji są szczególnymi przypadkami </a:t>
            </a:r>
            <a:r>
              <a:rPr lang="pl-PL" sz="2000" dirty="0" smtClean="0">
                <a:latin typeface="+mn-lt"/>
              </a:rPr>
              <a:t/>
            </a:r>
            <a:br>
              <a:rPr lang="pl-PL" sz="2000" dirty="0" smtClean="0">
                <a:latin typeface="+mn-lt"/>
              </a:rPr>
            </a:br>
            <a:r>
              <a:rPr lang="pl-PL" sz="2000" dirty="0" smtClean="0">
                <a:latin typeface="+mn-lt"/>
              </a:rPr>
              <a:t>teorii </a:t>
            </a:r>
            <a:r>
              <a:rPr lang="pl-PL" sz="2000" dirty="0">
                <a:latin typeface="+mn-lt"/>
              </a:rPr>
              <a:t>procesów twórczych D.T. Campbella (1960</a:t>
            </a:r>
            <a:r>
              <a:rPr lang="pl-PL" sz="2000" dirty="0" smtClean="0">
                <a:latin typeface="+mn-lt"/>
              </a:rPr>
              <a:t>). </a:t>
            </a:r>
            <a:endParaRPr lang="pl-PL" sz="2000" dirty="0">
              <a:latin typeface="+mn-lt"/>
            </a:endParaRPr>
          </a:p>
          <a:p>
            <a:pPr hangingPunct="0">
              <a:spcAft>
                <a:spcPts val="1200"/>
              </a:spcAft>
            </a:pPr>
            <a:r>
              <a:rPr lang="pl-PL" sz="2000" dirty="0" smtClean="0">
                <a:latin typeface="+mn-lt"/>
              </a:rPr>
              <a:t>Twórcze </a:t>
            </a:r>
            <a:r>
              <a:rPr lang="pl-PL" sz="2000" dirty="0">
                <a:latin typeface="+mn-lt"/>
              </a:rPr>
              <a:t>procesy - ewolucyjne, kulturowe, indywidualne - wymagają dwóch kroków: wyobraźni, opartej na ślepych (z punktu widzenia celu) kombinacjach elementów (blind-</a:t>
            </a:r>
            <a:r>
              <a:rPr lang="pl-PL" sz="2000" dirty="0" err="1">
                <a:latin typeface="+mn-lt"/>
              </a:rPr>
              <a:t>variation</a:t>
            </a:r>
            <a:r>
              <a:rPr lang="pl-PL" sz="2000" dirty="0">
                <a:latin typeface="+mn-lt"/>
              </a:rPr>
              <a:t>), oraz selekcji interesujących (przydatnych) kombinacji (</a:t>
            </a:r>
            <a:r>
              <a:rPr lang="pl-PL" sz="2000" dirty="0" err="1">
                <a:latin typeface="+mn-lt"/>
              </a:rPr>
              <a:t>selective-retention</a:t>
            </a:r>
            <a:r>
              <a:rPr lang="pl-PL" sz="2000" dirty="0">
                <a:latin typeface="+mn-lt"/>
              </a:rPr>
              <a:t>), stąd nazwa BVSR tej teorii. </a:t>
            </a:r>
            <a:endParaRPr lang="pl-PL" sz="2000" dirty="0" smtClean="0">
              <a:latin typeface="+mn-lt"/>
            </a:endParaRPr>
          </a:p>
          <a:p>
            <a:pPr hangingPunct="0">
              <a:spcAft>
                <a:spcPts val="1200"/>
              </a:spcAft>
            </a:pPr>
            <a:r>
              <a:rPr lang="pl-PL" sz="2000" dirty="0" smtClean="0">
                <a:latin typeface="+mn-lt"/>
              </a:rPr>
              <a:t>Mózgi </a:t>
            </a:r>
            <a:r>
              <a:rPr lang="pl-PL" sz="2000" dirty="0">
                <a:latin typeface="+mn-lt"/>
              </a:rPr>
              <a:t>dają przestrzeń neuronalną, </a:t>
            </a:r>
            <a:r>
              <a:rPr lang="pl-PL" sz="2000" dirty="0" smtClean="0">
                <a:latin typeface="+mn-lt"/>
              </a:rPr>
              <a:t>która to umożliwia.</a:t>
            </a:r>
            <a:endParaRPr lang="pl-PL" sz="2000" dirty="0">
              <a:latin typeface="+mn-lt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6632"/>
            <a:ext cx="2476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517374" y="1186141"/>
            <a:ext cx="6070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kern="0" dirty="0">
                <a:latin typeface="+mn-lt"/>
              </a:rPr>
              <a:t>Harold Camping ogłasza koniec świata na 21 maja 2011. </a:t>
            </a:r>
            <a:br>
              <a:rPr lang="pl-PL" sz="2000" kern="0" dirty="0">
                <a:latin typeface="+mn-lt"/>
              </a:rPr>
            </a:br>
            <a:endParaRPr lang="pl-PL" sz="2000" dirty="0">
              <a:latin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3068960"/>
            <a:ext cx="17907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8686973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73038"/>
            <a:ext cx="7772400" cy="792162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Spisek zagnieżdża się …</a:t>
            </a:r>
          </a:p>
        </p:txBody>
      </p:sp>
      <p:sp>
        <p:nvSpPr>
          <p:cNvPr id="49155" name="Symbol zastępczy zawartości 6"/>
          <p:cNvSpPr>
            <a:spLocks noGrp="1"/>
          </p:cNvSpPr>
          <p:nvPr>
            <p:ph idx="1"/>
          </p:nvPr>
        </p:nvSpPr>
        <p:spPr>
          <a:xfrm>
            <a:off x="579264" y="1196753"/>
            <a:ext cx="8350250" cy="4536504"/>
          </a:xfrm>
        </p:spPr>
        <p:txBody>
          <a:bodyPr/>
          <a:lstStyle/>
          <a:p>
            <a:pPr lvl="0"/>
            <a:r>
              <a:rPr lang="pl-PL" dirty="0" smtClean="0"/>
              <a:t>Emocje, niepewne sytuacje zmuszają mózg do większej neuroplastyczności by zapamiętać to co nas poruszyło.</a:t>
            </a:r>
            <a:endParaRPr lang="pl-PL" dirty="0"/>
          </a:p>
          <a:p>
            <a:pPr lvl="0"/>
            <a:r>
              <a:rPr lang="pl-PL" dirty="0" smtClean="0"/>
              <a:t>Większa dostępność neurotransmiterów zwiększa szybkość uczenia i prawdopodobieństwo błędnej interpretacji.  </a:t>
            </a:r>
          </a:p>
          <a:p>
            <a:pPr lvl="0"/>
            <a:r>
              <a:rPr lang="pl-PL" dirty="0" smtClean="0"/>
              <a:t>Gwałtowna zmiana, traumatyczne przeżycia, zmniejszają plastyczność „zamrażając” błędne wyobrażenia.  </a:t>
            </a:r>
            <a:endParaRPr lang="pl-PL" dirty="0"/>
          </a:p>
          <a:p>
            <a:pPr lvl="0"/>
            <a:r>
              <a:rPr lang="pl-PL" dirty="0" smtClean="0"/>
              <a:t>Zapominanie szczegółów pozostawia najsilniejsze skojarzenia. </a:t>
            </a:r>
          </a:p>
          <a:p>
            <a:pPr lvl="0"/>
            <a:r>
              <a:rPr lang="pl-PL" dirty="0" smtClean="0"/>
              <a:t>Teorie i przekonania tworzą się przez skojarzenia zbioru stanów reprezentowanych przez „migawki aktywacji mózgu”, prototypy pewnych przeżyć</a:t>
            </a:r>
            <a:r>
              <a:rPr lang="en-US" dirty="0" smtClean="0"/>
              <a:t>. </a:t>
            </a:r>
            <a:endParaRPr lang="pl-PL" dirty="0"/>
          </a:p>
          <a:p>
            <a:pPr lvl="0"/>
            <a:r>
              <a:rPr lang="pl-PL" dirty="0" smtClean="0"/>
              <a:t>Teorie spiskowe powstają gdy z kilkoma błędnymi stanami mózgu zaczyna się kojarzyć wiele innych – to daje proste pozornie prawdziwe wyjaśnienia, oszczędza energię mózgu</a:t>
            </a:r>
            <a:r>
              <a:rPr lang="en-US" dirty="0" smtClean="0"/>
              <a:t>. </a:t>
            </a:r>
            <a:endParaRPr lang="pl-PL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075" y="116632"/>
            <a:ext cx="20669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71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Siatka pojęciowa - zmienne bodźce</a:t>
            </a:r>
          </a:p>
        </p:txBody>
      </p:sp>
      <p:sp>
        <p:nvSpPr>
          <p:cNvPr id="49155" name="Symbol zastępczy zawartości 6"/>
          <p:cNvSpPr>
            <a:spLocks noGrp="1"/>
          </p:cNvSpPr>
          <p:nvPr>
            <p:ph idx="1"/>
          </p:nvPr>
        </p:nvSpPr>
        <p:spPr>
          <a:xfrm>
            <a:off x="685800" y="839789"/>
            <a:ext cx="8350250" cy="644995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W normalnych warunkach epizody są dobrze kojarzone; punkt =atraktor </a:t>
            </a:r>
            <a:r>
              <a:rPr lang="pl-PL" dirty="0" err="1" smtClean="0"/>
              <a:t>neurodynamiki</a:t>
            </a:r>
            <a:r>
              <a:rPr lang="pl-PL" dirty="0" smtClean="0"/>
              <a:t>, połączenia=przejścia pomiędzy atraktorami.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9941"/>
            <a:ext cx="8058150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891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124744"/>
            <a:ext cx="6624736" cy="4824536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endParaRPr lang="pl-PL" sz="2400" dirty="0" smtClean="0"/>
          </a:p>
          <a:p>
            <a:pPr marL="0" indent="0" eaLnBrk="1" hangingPunct="1">
              <a:buNone/>
              <a:defRPr/>
            </a:pPr>
            <a:endParaRPr lang="pl-PL" sz="2400" dirty="0" smtClean="0"/>
          </a:p>
          <a:p>
            <a:pPr eaLnBrk="1" hangingPunct="1">
              <a:defRPr/>
            </a:pPr>
            <a:r>
              <a:rPr lang="pl-PL" sz="2400" dirty="0" smtClean="0"/>
              <a:t>Jak rozumiem świadomość? </a:t>
            </a:r>
          </a:p>
          <a:p>
            <a:pPr eaLnBrk="1" hangingPunct="1">
              <a:defRPr/>
            </a:pPr>
            <a:r>
              <a:rPr lang="pl-PL" sz="2400" dirty="0" err="1" smtClean="0"/>
              <a:t>Neurofenomenologia</a:t>
            </a:r>
            <a:r>
              <a:rPr lang="pl-PL" sz="2400" dirty="0" smtClean="0"/>
              <a:t>. </a:t>
            </a:r>
          </a:p>
          <a:p>
            <a:pPr eaLnBrk="1" hangingPunct="1">
              <a:defRPr/>
            </a:pPr>
            <a:r>
              <a:rPr lang="pl-PL" sz="2400" dirty="0" smtClean="0"/>
              <a:t>Co i skąd o sobie wiemy, czyli jak kształtuje się podmiotowość.</a:t>
            </a:r>
          </a:p>
          <a:p>
            <a:pPr eaLnBrk="1" hangingPunct="1">
              <a:defRPr/>
            </a:pPr>
            <a:r>
              <a:rPr lang="pl-PL" sz="2400" dirty="0" smtClean="0"/>
              <a:t>Wola i decyzje</a:t>
            </a:r>
          </a:p>
        </p:txBody>
      </p:sp>
      <p:pic>
        <p:nvPicPr>
          <p:cNvPr id="3074" name="Picture 2" descr="Image result for image pl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949" y="116632"/>
            <a:ext cx="2695575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46983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Lekkie deformacje</a:t>
            </a:r>
          </a:p>
        </p:txBody>
      </p:sp>
      <p:sp>
        <p:nvSpPr>
          <p:cNvPr id="49155" name="Symbol zastępczy zawartości 6"/>
          <p:cNvSpPr>
            <a:spLocks noGrp="1"/>
          </p:cNvSpPr>
          <p:nvPr>
            <p:ph idx="1"/>
          </p:nvPr>
        </p:nvSpPr>
        <p:spPr>
          <a:xfrm>
            <a:off x="685800" y="1020764"/>
            <a:ext cx="8350250" cy="536028"/>
          </a:xfrm>
        </p:spPr>
        <p:txBody>
          <a:bodyPr/>
          <a:lstStyle/>
          <a:p>
            <a:pPr marL="0" indent="0">
              <a:buNone/>
            </a:pPr>
            <a:r>
              <a:rPr lang="pl-PL" sz="2400" dirty="0" smtClean="0"/>
              <a:t>Mamy zwykle nieco zniekształcony obraz świata.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01" y="1713483"/>
            <a:ext cx="7969250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065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Szybkie konkluzje</a:t>
            </a:r>
          </a:p>
        </p:txBody>
      </p:sp>
      <p:sp>
        <p:nvSpPr>
          <p:cNvPr id="49155" name="Symbol zastępczy zawartości 6"/>
          <p:cNvSpPr>
            <a:spLocks noGrp="1"/>
          </p:cNvSpPr>
          <p:nvPr>
            <p:ph idx="1"/>
          </p:nvPr>
        </p:nvSpPr>
        <p:spPr>
          <a:xfrm>
            <a:off x="685800" y="906464"/>
            <a:ext cx="8350250" cy="863301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Za duża plastyczności zbyt szybkie uczenie się systemu daje mocno zniekształcony obraz.</a:t>
            </a:r>
            <a:endParaRPr lang="pl-PL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26" y="1807865"/>
            <a:ext cx="78295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808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Skrzywiony obraz świata</a:t>
            </a:r>
          </a:p>
        </p:txBody>
      </p:sp>
      <p:sp>
        <p:nvSpPr>
          <p:cNvPr id="49155" name="Symbol zastępczy zawartości 6"/>
          <p:cNvSpPr>
            <a:spLocks noGrp="1"/>
          </p:cNvSpPr>
          <p:nvPr>
            <p:ph idx="1"/>
          </p:nvPr>
        </p:nvSpPr>
        <p:spPr>
          <a:xfrm>
            <a:off x="685800" y="982664"/>
            <a:ext cx="8350250" cy="1293067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Efektem jest całkiem pokręcony obraz świata, duże „dziury” i proste wyjaśnienia – klastry, „zlewy”, czarne linie łączą niezwiązane ze sobą epizody. </a:t>
            </a:r>
            <a:br>
              <a:rPr lang="pl-PL" dirty="0" smtClean="0"/>
            </a:br>
            <a:r>
              <a:rPr lang="pl-PL" dirty="0" smtClean="0"/>
              <a:t>Skojarzenia są automatyczne: żydzi</a:t>
            </a:r>
            <a:r>
              <a:rPr lang="pl-PL" dirty="0"/>
              <a:t>, masoni, zamachy i </a:t>
            </a:r>
            <a:r>
              <a:rPr lang="pl-PL" dirty="0" smtClean="0"/>
              <a:t>spiski. </a:t>
            </a:r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9" y="2170956"/>
            <a:ext cx="7627937" cy="444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290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697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Memoidy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 </a:t>
            </a:r>
          </a:p>
        </p:txBody>
      </p:sp>
      <p:sp>
        <p:nvSpPr>
          <p:cNvPr id="69635" name="Symbol zastępczy zawartości 6"/>
          <p:cNvSpPr>
            <a:spLocks noGrp="1"/>
          </p:cNvSpPr>
          <p:nvPr>
            <p:ph idx="1"/>
          </p:nvPr>
        </p:nvSpPr>
        <p:spPr>
          <a:xfrm>
            <a:off x="467544" y="1407056"/>
            <a:ext cx="3384376" cy="1800199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pl-PL" alt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Całkowicie zniekształcony obraz świata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alt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en-US" altLang="pl-PL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Tx/>
              <a:buNone/>
            </a:pPr>
            <a:r>
              <a:rPr lang="pl-PL" alt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Gotowi do poświęceń</a:t>
            </a:r>
            <a:r>
              <a:rPr lang="en-US" alt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l-PL" altLang="pl-PL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75" y="1404419"/>
            <a:ext cx="5165725" cy="297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3771388"/>
            <a:ext cx="5280025" cy="300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252521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idx="1"/>
          </p:nvPr>
        </p:nvSpPr>
        <p:spPr>
          <a:xfrm>
            <a:off x="925513" y="311150"/>
            <a:ext cx="5624512" cy="1071563"/>
          </a:xfrm>
        </p:spPr>
        <p:txBody>
          <a:bodyPr lIns="92075" tIns="46038" rIns="92075" bIns="46038"/>
          <a:lstStyle/>
          <a:p>
            <a:pPr marL="0" indent="0" algn="ctr">
              <a:buFontTx/>
              <a:buNone/>
              <a:defRPr/>
            </a:pPr>
            <a:r>
              <a:rPr lang="pl-PL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Konsekwencje</a:t>
            </a:r>
            <a:endParaRPr lang="en-US" sz="36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3" name="Rectangle 6"/>
          <p:cNvSpPr>
            <a:spLocks noChangeArrowheads="1"/>
          </p:cNvSpPr>
          <p:nvPr/>
        </p:nvSpPr>
        <p:spPr bwMode="auto">
          <a:xfrm>
            <a:off x="630110" y="1031280"/>
            <a:ext cx="8046346" cy="556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58775" indent="-358775">
              <a:spcAft>
                <a:spcPts val="600"/>
              </a:spcAft>
              <a:buClr>
                <a:srgbClr val="FFCC66"/>
              </a:buClr>
              <a:buSzPct val="115000"/>
              <a:buFontTx/>
              <a:buChar char="•"/>
            </a:pPr>
            <a:r>
              <a:rPr lang="pl-PL" sz="2000" dirty="0" smtClean="0">
                <a:solidFill>
                  <a:srgbClr val="EAEAEA"/>
                </a:solidFill>
                <a:latin typeface="Calibri" pitchFamily="34" charset="0"/>
              </a:rPr>
              <a:t>Świadomość, podmiotowość, wola to funkcje jednego mózgu</a:t>
            </a:r>
            <a:br>
              <a:rPr lang="pl-PL" sz="2000" dirty="0" smtClean="0">
                <a:solidFill>
                  <a:srgbClr val="EAEAEA"/>
                </a:solidFill>
                <a:latin typeface="Calibri" pitchFamily="34" charset="0"/>
              </a:rPr>
            </a:br>
            <a:r>
              <a:rPr lang="pl-PL" sz="2000" dirty="0" smtClean="0">
                <a:solidFill>
                  <a:srgbClr val="EAEAEA"/>
                </a:solidFill>
                <a:latin typeface="Calibri" pitchFamily="34" charset="0"/>
              </a:rPr>
              <a:t>i trzeba je rozważać całościowo. </a:t>
            </a:r>
          </a:p>
          <a:p>
            <a:pPr marL="358775" indent="-358775">
              <a:spcAft>
                <a:spcPts val="600"/>
              </a:spcAft>
              <a:buClr>
                <a:srgbClr val="FFCC66"/>
              </a:buClr>
              <a:buSzPct val="115000"/>
              <a:buFontTx/>
              <a:buChar char="•"/>
            </a:pPr>
            <a:r>
              <a:rPr lang="pl-PL" sz="2000" dirty="0" smtClean="0">
                <a:solidFill>
                  <a:srgbClr val="EAEAEA"/>
                </a:solidFill>
                <a:latin typeface="Calibri" pitchFamily="34" charset="0"/>
              </a:rPr>
              <a:t>Kluczem jest zrozumienie podmiotowości, iluzji „ducha w maszynie” </a:t>
            </a:r>
            <a:br>
              <a:rPr lang="pl-PL" sz="2000" dirty="0" smtClean="0">
                <a:solidFill>
                  <a:srgbClr val="EAEAEA"/>
                </a:solidFill>
                <a:latin typeface="Calibri" pitchFamily="34" charset="0"/>
              </a:rPr>
            </a:br>
            <a:r>
              <a:rPr lang="pl-PL" sz="2000" dirty="0" smtClean="0">
                <a:solidFill>
                  <a:srgbClr val="EAEAEA"/>
                </a:solidFill>
                <a:latin typeface="Calibri" pitchFamily="34" charset="0"/>
              </a:rPr>
              <a:t>(G. Ryle), „ja” niezależnego od całego organizmu, środowiska, historii. </a:t>
            </a:r>
            <a:endParaRPr lang="pl-PL" sz="2000" dirty="0" smtClean="0">
              <a:solidFill>
                <a:srgbClr val="EAEAEA"/>
              </a:solidFill>
              <a:latin typeface="Calibri" pitchFamily="34" charset="0"/>
            </a:endParaRPr>
          </a:p>
          <a:p>
            <a:pPr marL="358775" indent="-358775">
              <a:spcAft>
                <a:spcPts val="600"/>
              </a:spcAft>
              <a:buClr>
                <a:srgbClr val="FFCC66"/>
              </a:buClr>
              <a:buSzPct val="115000"/>
              <a:buFontTx/>
              <a:buChar char="•"/>
            </a:pPr>
            <a:r>
              <a:rPr lang="pl-PL" sz="2000" dirty="0" smtClean="0">
                <a:solidFill>
                  <a:srgbClr val="EAEAEA"/>
                </a:solidFill>
                <a:latin typeface="Calibri" pitchFamily="34" charset="0"/>
              </a:rPr>
              <a:t>Potrzebujemy dobrej </a:t>
            </a:r>
            <a:r>
              <a:rPr lang="pl-PL" sz="2000" dirty="0" err="1" smtClean="0">
                <a:solidFill>
                  <a:srgbClr val="EAEAEA"/>
                </a:solidFill>
                <a:latin typeface="Calibri" pitchFamily="34" charset="0"/>
              </a:rPr>
              <a:t>neurofenomenologii</a:t>
            </a:r>
            <a:r>
              <a:rPr lang="pl-PL" sz="2000" dirty="0" smtClean="0">
                <a:solidFill>
                  <a:srgbClr val="EAEAEA"/>
                </a:solidFill>
                <a:latin typeface="Calibri" pitchFamily="34" charset="0"/>
              </a:rPr>
              <a:t> i neuroobrazowania.</a:t>
            </a:r>
          </a:p>
          <a:p>
            <a:pPr marL="358775" indent="-358775">
              <a:spcAft>
                <a:spcPts val="600"/>
              </a:spcAft>
              <a:buClr>
                <a:srgbClr val="FFCC66"/>
              </a:buClr>
              <a:buSzPct val="115000"/>
              <a:buFontTx/>
              <a:buChar char="•"/>
            </a:pPr>
            <a:r>
              <a:rPr lang="pl-PL" sz="2000" dirty="0" smtClean="0">
                <a:solidFill>
                  <a:srgbClr val="EAEAEA"/>
                </a:solidFill>
                <a:latin typeface="Calibri" pitchFamily="34" charset="0"/>
              </a:rPr>
              <a:t>Na ile konformizm jest konieczny dla osiągnięcia stabilności społecznej?  </a:t>
            </a:r>
            <a:endParaRPr lang="en-US" sz="2000" dirty="0" smtClean="0">
              <a:solidFill>
                <a:srgbClr val="EAEAEA"/>
              </a:solidFill>
              <a:latin typeface="Calibri" pitchFamily="34" charset="0"/>
            </a:endParaRPr>
          </a:p>
          <a:p>
            <a:pPr marL="358775" indent="-358775">
              <a:spcAft>
                <a:spcPts val="600"/>
              </a:spcAft>
              <a:buClr>
                <a:srgbClr val="FFCC66"/>
              </a:buClr>
              <a:buSzPct val="115000"/>
              <a:buFontTx/>
              <a:buChar char="•"/>
            </a:pPr>
            <a:r>
              <a:rPr lang="pl-PL" sz="2000" dirty="0" smtClean="0">
                <a:solidFill>
                  <a:srgbClr val="EAEAEA"/>
                </a:solidFill>
                <a:latin typeface="Calibri" pitchFamily="34" charset="0"/>
              </a:rPr>
              <a:t>Na ile środowisko ogranicza wybory i daje dobre wzorce postępowania</a:t>
            </a:r>
            <a:r>
              <a:rPr lang="en-US" sz="2000" dirty="0" smtClean="0">
                <a:solidFill>
                  <a:srgbClr val="EAEAEA"/>
                </a:solidFill>
                <a:latin typeface="Calibri" pitchFamily="34" charset="0"/>
              </a:rPr>
              <a:t>? </a:t>
            </a:r>
            <a:endParaRPr lang="pl-PL" sz="2000" dirty="0" smtClean="0">
              <a:solidFill>
                <a:srgbClr val="EAEAEA"/>
              </a:solidFill>
              <a:latin typeface="Calibri" pitchFamily="34" charset="0"/>
            </a:endParaRPr>
          </a:p>
          <a:p>
            <a:pPr marL="358775" indent="-358775">
              <a:spcAft>
                <a:spcPts val="600"/>
              </a:spcAft>
              <a:buClr>
                <a:srgbClr val="FFCC66"/>
              </a:buClr>
              <a:buSzPct val="115000"/>
              <a:buFontTx/>
              <a:buChar char="•"/>
            </a:pPr>
            <a:r>
              <a:rPr lang="pl-PL" sz="2000" dirty="0" smtClean="0">
                <a:solidFill>
                  <a:srgbClr val="EAEAEA"/>
                </a:solidFill>
                <a:latin typeface="Calibri" pitchFamily="34" charset="0"/>
              </a:rPr>
              <a:t>Od Grecji do Chin społeczeństwa wykształciły wiele wzorców postępowania w postaci personifikacji cnót </a:t>
            </a:r>
            <a:r>
              <a:rPr lang="en-US" sz="2000" dirty="0" smtClean="0">
                <a:solidFill>
                  <a:srgbClr val="EAEAEA"/>
                </a:solidFill>
                <a:latin typeface="Calibri" pitchFamily="34" charset="0"/>
              </a:rPr>
              <a:t>(</a:t>
            </a:r>
            <a:r>
              <a:rPr lang="en-US" sz="2000" dirty="0" err="1" smtClean="0">
                <a:solidFill>
                  <a:srgbClr val="EAEAEA"/>
                </a:solidFill>
                <a:latin typeface="Calibri" pitchFamily="34" charset="0"/>
              </a:rPr>
              <a:t>arete</a:t>
            </a:r>
            <a:r>
              <a:rPr lang="en-US" sz="2000" dirty="0" smtClean="0">
                <a:solidFill>
                  <a:srgbClr val="EAEAEA"/>
                </a:solidFill>
                <a:latin typeface="Calibri" pitchFamily="34" charset="0"/>
              </a:rPr>
              <a:t>, persona, </a:t>
            </a:r>
            <a:r>
              <a:rPr lang="pl-PL" sz="2000" dirty="0" err="1" smtClean="0">
                <a:solidFill>
                  <a:srgbClr val="EAEAEA"/>
                </a:solidFill>
                <a:latin typeface="Calibri" pitchFamily="34" charset="0"/>
              </a:rPr>
              <a:t>bodisatwa</a:t>
            </a:r>
            <a:r>
              <a:rPr lang="en-US" sz="2000" dirty="0" smtClean="0">
                <a:solidFill>
                  <a:srgbClr val="EAEAEA"/>
                </a:solidFill>
                <a:latin typeface="Calibri" pitchFamily="34" charset="0"/>
              </a:rPr>
              <a:t>), </a:t>
            </a:r>
            <a:r>
              <a:rPr lang="pl-PL" sz="2000" dirty="0" smtClean="0">
                <a:solidFill>
                  <a:srgbClr val="EAEAEA"/>
                </a:solidFill>
                <a:latin typeface="Calibri" pitchFamily="34" charset="0"/>
              </a:rPr>
              <a:t>ułatwiając</a:t>
            </a:r>
            <a:r>
              <a:rPr lang="en-US" sz="2000" dirty="0" smtClean="0">
                <a:solidFill>
                  <a:srgbClr val="EAEAEA"/>
                </a:solidFill>
                <a:latin typeface="Calibri" pitchFamily="34" charset="0"/>
              </a:rPr>
              <a:t> </a:t>
            </a:r>
            <a:r>
              <a:rPr lang="pl-PL" sz="2000" dirty="0" smtClean="0">
                <a:solidFill>
                  <a:srgbClr val="EAEAEA"/>
                </a:solidFill>
                <a:latin typeface="Calibri" pitchFamily="34" charset="0"/>
              </a:rPr>
              <a:t>dobry wybór i samo-regulację zachowania. Co mamy dzisiaj?  </a:t>
            </a:r>
          </a:p>
          <a:p>
            <a:pPr marL="358775" indent="-358775">
              <a:spcAft>
                <a:spcPts val="600"/>
              </a:spcAft>
              <a:buClr>
                <a:srgbClr val="FFCC66"/>
              </a:buClr>
              <a:buSzPct val="115000"/>
              <a:buFontTx/>
              <a:buChar char="•"/>
            </a:pPr>
            <a:r>
              <a:rPr lang="pl-PL" sz="2000" dirty="0" smtClean="0">
                <a:solidFill>
                  <a:srgbClr val="EAEAEA"/>
                </a:solidFill>
                <a:latin typeface="Calibri" pitchFamily="34" charset="0"/>
              </a:rPr>
              <a:t>Jakie </a:t>
            </a:r>
            <a:r>
              <a:rPr lang="pl-PL" sz="2000" dirty="0">
                <a:solidFill>
                  <a:srgbClr val="EAEAEA"/>
                </a:solidFill>
                <a:latin typeface="Calibri" pitchFamily="34" charset="0"/>
              </a:rPr>
              <a:t>wzorce zachowania oferujemy dzieciom? </a:t>
            </a:r>
            <a:r>
              <a:rPr lang="pl-PL" sz="2000" dirty="0" smtClean="0">
                <a:solidFill>
                  <a:srgbClr val="EAEAEA"/>
                </a:solidFill>
                <a:latin typeface="Calibri" pitchFamily="34" charset="0"/>
              </a:rPr>
              <a:t>Jakie </a:t>
            </a:r>
            <a:r>
              <a:rPr lang="pl-PL" sz="2000" dirty="0">
                <a:solidFill>
                  <a:srgbClr val="EAEAEA"/>
                </a:solidFill>
                <a:latin typeface="Calibri" pitchFamily="34" charset="0"/>
              </a:rPr>
              <a:t>jest ich źródło</a:t>
            </a:r>
            <a:r>
              <a:rPr lang="en-US" sz="2000" dirty="0">
                <a:solidFill>
                  <a:srgbClr val="EAEAEA"/>
                </a:solidFill>
                <a:latin typeface="Calibri" pitchFamily="34" charset="0"/>
              </a:rPr>
              <a:t>? </a:t>
            </a:r>
            <a:r>
              <a:rPr lang="pl-PL" sz="2000" dirty="0">
                <a:solidFill>
                  <a:srgbClr val="EAEAEA"/>
                </a:solidFill>
                <a:latin typeface="Calibri" pitchFamily="34" charset="0"/>
              </a:rPr>
              <a:t>Czy mamy coś </a:t>
            </a:r>
            <a:r>
              <a:rPr lang="pl-PL" sz="2000" dirty="0" smtClean="0">
                <a:solidFill>
                  <a:srgbClr val="EAEAEA"/>
                </a:solidFill>
                <a:latin typeface="Calibri" pitchFamily="34" charset="0"/>
              </a:rPr>
              <a:t>więcej niż oprócz magię </a:t>
            </a:r>
            <a:r>
              <a:rPr lang="pl-PL" sz="2000" dirty="0">
                <a:solidFill>
                  <a:srgbClr val="EAEAEA"/>
                </a:solidFill>
                <a:latin typeface="Calibri" pitchFamily="34" charset="0"/>
              </a:rPr>
              <a:t>Harry Pottera? </a:t>
            </a:r>
            <a:endParaRPr lang="en-US" sz="2000" dirty="0">
              <a:solidFill>
                <a:srgbClr val="EAEAEA"/>
              </a:solidFill>
              <a:latin typeface="Calibri" pitchFamily="34" charset="0"/>
            </a:endParaRPr>
          </a:p>
          <a:p>
            <a:pPr marL="358775" indent="-358775">
              <a:spcAft>
                <a:spcPts val="600"/>
              </a:spcAft>
              <a:buClr>
                <a:srgbClr val="FFCC66"/>
              </a:buClr>
              <a:buSzPct val="115000"/>
              <a:buFontTx/>
              <a:buChar char="•"/>
            </a:pPr>
            <a:r>
              <a:rPr lang="pl-PL" sz="2000" dirty="0" smtClean="0">
                <a:solidFill>
                  <a:srgbClr val="EAEAEA"/>
                </a:solidFill>
                <a:latin typeface="Calibri" pitchFamily="34" charset="0"/>
              </a:rPr>
              <a:t>Nawet małe dzieci zachęcane są do samodzielnego wyboru, nie daje się im prostych reguł, a ich mechanizmy poznawcze nie są do tego gotowe. </a:t>
            </a:r>
            <a:r>
              <a:rPr lang="en-US" sz="2000" dirty="0" smtClean="0">
                <a:solidFill>
                  <a:srgbClr val="EAEAEA"/>
                </a:solidFill>
                <a:latin typeface="Calibri" pitchFamily="34" charset="0"/>
              </a:rPr>
              <a:t> </a:t>
            </a:r>
          </a:p>
          <a:p>
            <a:pPr>
              <a:spcAft>
                <a:spcPts val="600"/>
              </a:spcAft>
              <a:buClr>
                <a:srgbClr val="FFCC66"/>
              </a:buClr>
              <a:buSzPct val="115000"/>
            </a:pPr>
            <a:r>
              <a:rPr lang="pl-PL" sz="1000" dirty="0">
                <a:solidFill>
                  <a:srgbClr val="EAEAEA"/>
                </a:solidFill>
                <a:latin typeface="Calibri" pitchFamily="34" charset="0"/>
              </a:rPr>
              <a:t/>
            </a:r>
            <a:br>
              <a:rPr lang="pl-PL" sz="1000" dirty="0">
                <a:solidFill>
                  <a:srgbClr val="EAEAEA"/>
                </a:solidFill>
                <a:latin typeface="Calibri" pitchFamily="34" charset="0"/>
              </a:rPr>
            </a:br>
            <a:r>
              <a:rPr lang="pl-PL" sz="2000" dirty="0">
                <a:solidFill>
                  <a:srgbClr val="EAEAEA"/>
                </a:solidFill>
                <a:latin typeface="Calibri" pitchFamily="34" charset="0"/>
              </a:rPr>
              <a:t>Duch W. </a:t>
            </a:r>
            <a:r>
              <a:rPr lang="pl-PL" sz="2000" dirty="0" err="1" smtClean="0">
                <a:solidFill>
                  <a:srgbClr val="EAEAEA"/>
                </a:solidFill>
                <a:latin typeface="Calibri" pitchFamily="34" charset="0"/>
              </a:rPr>
              <a:t>Neuronauki</a:t>
            </a:r>
            <a:r>
              <a:rPr lang="pl-PL" sz="2000" dirty="0" smtClean="0">
                <a:solidFill>
                  <a:srgbClr val="EAEAEA"/>
                </a:solidFill>
                <a:latin typeface="Calibri" pitchFamily="34" charset="0"/>
              </a:rPr>
              <a:t> </a:t>
            </a:r>
            <a:r>
              <a:rPr lang="pl-PL" sz="2000" dirty="0">
                <a:solidFill>
                  <a:srgbClr val="EAEAEA"/>
                </a:solidFill>
                <a:latin typeface="Calibri" pitchFamily="34" charset="0"/>
              </a:rPr>
              <a:t>i natura </a:t>
            </a:r>
            <a:r>
              <a:rPr lang="pl-PL" sz="2000" dirty="0" smtClean="0">
                <a:solidFill>
                  <a:srgbClr val="EAEAEA"/>
                </a:solidFill>
                <a:latin typeface="Calibri" pitchFamily="34" charset="0"/>
              </a:rPr>
              <a:t>ludzka (2012)</a:t>
            </a:r>
            <a:endParaRPr lang="en-US" sz="2000" dirty="0">
              <a:solidFill>
                <a:srgbClr val="EAEAEA"/>
              </a:solidFill>
              <a:latin typeface="Calibri" pitchFamily="34" charset="0"/>
            </a:endParaRPr>
          </a:p>
        </p:txBody>
      </p:sp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44624"/>
            <a:ext cx="14287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292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68313" y="796330"/>
            <a:ext cx="2971800" cy="1800200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Dziękuję za synchronizację neuronów!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611188" y="5672138"/>
            <a:ext cx="8137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    Times New Roman CE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    Times New Roman CE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    Times New Roman CE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    Times New Roman CE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    Times New Roman CE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    Times New Roman CE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    Times New Roman CE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    Times New Roman CE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    Times New Roman CE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775F55"/>
              </a:buClr>
              <a:buSzPct val="115000"/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Google: 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W. 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Duch 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/>
            </a:r>
            <a:b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=&gt; </a:t>
            </a:r>
            <a:r>
              <a:rPr lang="pl-PL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referaty, prace, wykłady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pl-PL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… </a:t>
            </a:r>
            <a:endParaRPr lang="en-US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9523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913063"/>
            <a:ext cx="25923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810518"/>
            <a:ext cx="3948113" cy="455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24674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080" y="1133366"/>
            <a:ext cx="6124575" cy="111442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12595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57933" y="2247791"/>
            <a:ext cx="6124575" cy="111442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12595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73043" y="2420862"/>
            <a:ext cx="1333500" cy="180022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66" y="5108054"/>
            <a:ext cx="422116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http://www.neuromania.umk.pl/wp-content/uploads/2013/03/cropped-578037_228764107268288_1407678661_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933" y="3335262"/>
            <a:ext cx="6096000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5386004" y="5106913"/>
            <a:ext cx="35163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err="1" smtClean="0">
                <a:solidFill>
                  <a:srgbClr val="EAEAEA"/>
                </a:solidFill>
                <a:latin typeface="Calibri" pitchFamily="34" charset="0"/>
              </a:rPr>
              <a:t>Neurohistor</a:t>
            </a:r>
            <a:r>
              <a:rPr lang="en-US" sz="2400" dirty="0">
                <a:solidFill>
                  <a:srgbClr val="EAEAEA"/>
                </a:solidFill>
                <a:latin typeface="Calibri" pitchFamily="34" charset="0"/>
              </a:rPr>
              <a:t>y of art</a:t>
            </a:r>
            <a:r>
              <a:rPr lang="pl-PL" sz="2400" dirty="0">
                <a:solidFill>
                  <a:srgbClr val="EAEAEA"/>
                </a:solidFill>
                <a:latin typeface="Calibri" pitchFamily="34" charset="0"/>
              </a:rPr>
              <a:t>,    </a:t>
            </a:r>
            <a:r>
              <a:rPr lang="en-US" sz="2400" dirty="0">
                <a:solidFill>
                  <a:srgbClr val="EAEAEA"/>
                </a:solidFill>
                <a:latin typeface="Calibri" pitchFamily="34" charset="0"/>
              </a:rPr>
              <a:t> </a:t>
            </a:r>
            <a:r>
              <a:rPr lang="pl-PL" sz="2400" dirty="0">
                <a:solidFill>
                  <a:srgbClr val="EAEAEA"/>
                </a:solidFill>
                <a:latin typeface="Calibri" pitchFamily="34" charset="0"/>
              </a:rPr>
              <a:t> </a:t>
            </a:r>
            <a:r>
              <a:rPr lang="en-US" sz="2400" dirty="0">
                <a:solidFill>
                  <a:srgbClr val="EAEAEA"/>
                </a:solidFill>
                <a:latin typeface="Calibri" pitchFamily="34" charset="0"/>
              </a:rPr>
              <a:t> </a:t>
            </a:r>
            <a:br>
              <a:rPr lang="en-US" sz="2400" dirty="0">
                <a:solidFill>
                  <a:srgbClr val="EAEAEA"/>
                </a:solidFill>
                <a:latin typeface="Calibri" pitchFamily="34" charset="0"/>
              </a:rPr>
            </a:br>
            <a:r>
              <a:rPr lang="pl-PL" sz="2400" dirty="0" err="1" smtClean="0">
                <a:solidFill>
                  <a:srgbClr val="EAEAEA"/>
                </a:solidFill>
                <a:latin typeface="Calibri" pitchFamily="34" charset="0"/>
              </a:rPr>
              <a:t>Avant</a:t>
            </a:r>
            <a:r>
              <a:rPr lang="pl-PL" sz="2400" dirty="0" smtClean="0">
                <a:solidFill>
                  <a:srgbClr val="EAEAEA"/>
                </a:solidFill>
                <a:latin typeface="Calibri" pitchFamily="34" charset="0"/>
              </a:rPr>
              <a:t> - t</a:t>
            </a:r>
            <a:r>
              <a:rPr lang="en-US" sz="2400" dirty="0" smtClean="0">
                <a:solidFill>
                  <a:srgbClr val="EAEAEA"/>
                </a:solidFill>
                <a:latin typeface="Calibri" pitchFamily="34" charset="0"/>
              </a:rPr>
              <a:t>rends </a:t>
            </a:r>
            <a:r>
              <a:rPr lang="en-US" sz="2400" dirty="0">
                <a:solidFill>
                  <a:srgbClr val="EAEAEA"/>
                </a:solidFill>
                <a:latin typeface="Calibri" pitchFamily="34" charset="0"/>
              </a:rPr>
              <a:t>in interdisciplinary studies</a:t>
            </a:r>
            <a:r>
              <a:rPr lang="pl-PL" sz="2400" dirty="0">
                <a:solidFill>
                  <a:srgbClr val="EAEAEA"/>
                </a:solidFill>
                <a:latin typeface="Calibri" pitchFamily="34" charset="0"/>
              </a:rPr>
              <a:t>.  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3734841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39900" y="301625"/>
            <a:ext cx="6111875" cy="685800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pl-PL" dirty="0" smtClean="0">
                <a:latin typeface="Arial Unicode MS" pitchFamily="34" charset="-128"/>
              </a:rPr>
              <a:t>To umysł się porusza … 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93713" y="1124745"/>
            <a:ext cx="5590456" cy="396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1200"/>
              </a:spcAft>
              <a:buClr>
                <a:srgbClr val="FFC000"/>
              </a:buClr>
              <a:defRPr/>
            </a:pPr>
            <a:r>
              <a:rPr lang="pl-PL" sz="2000" dirty="0" err="1" smtClean="0">
                <a:latin typeface="+mn-lt"/>
              </a:rPr>
              <a:t>Mumonkan</a:t>
            </a:r>
            <a:r>
              <a:rPr lang="pl-PL" sz="2000" dirty="0">
                <a:latin typeface="+mn-lt"/>
              </a:rPr>
              <a:t>, </a:t>
            </a:r>
            <a:r>
              <a:rPr lang="pl-PL" sz="2000" dirty="0" smtClean="0">
                <a:latin typeface="+mn-lt"/>
              </a:rPr>
              <a:t>chiński tekst, </a:t>
            </a:r>
            <a:r>
              <a:rPr lang="pl-PL" sz="2000" dirty="0">
                <a:latin typeface="+mn-lt"/>
              </a:rPr>
              <a:t>początek </a:t>
            </a:r>
            <a:r>
              <a:rPr lang="pl-PL" sz="2000" dirty="0" smtClean="0">
                <a:latin typeface="+mn-lt"/>
              </a:rPr>
              <a:t>XIII wieku: </a:t>
            </a:r>
          </a:p>
          <a:p>
            <a:pPr>
              <a:spcAft>
                <a:spcPts val="1200"/>
              </a:spcAft>
              <a:buClr>
                <a:srgbClr val="FFC000"/>
              </a:buClr>
              <a:defRPr/>
            </a:pPr>
            <a:r>
              <a:rPr lang="pl-PL" sz="2000" dirty="0" smtClean="0">
                <a:latin typeface="+mn-lt"/>
              </a:rPr>
              <a:t>Szósty </a:t>
            </a:r>
            <a:r>
              <a:rPr lang="pl-PL" sz="2000" dirty="0">
                <a:latin typeface="+mn-lt"/>
              </a:rPr>
              <a:t>Patriarcha </a:t>
            </a:r>
            <a:r>
              <a:rPr lang="pl-PL" sz="2000" dirty="0" err="1" smtClean="0">
                <a:latin typeface="+mn-lt"/>
              </a:rPr>
              <a:t>Hui-Neng</a:t>
            </a:r>
            <a:r>
              <a:rPr lang="pl-PL" sz="2000" dirty="0" smtClean="0">
                <a:latin typeface="+mn-lt"/>
              </a:rPr>
              <a:t> przybył </a:t>
            </a:r>
            <a:r>
              <a:rPr lang="pl-PL" sz="2000" dirty="0">
                <a:latin typeface="+mn-lt"/>
              </a:rPr>
              <a:t>do świątyni. </a:t>
            </a:r>
          </a:p>
          <a:p>
            <a:pPr>
              <a:spcAft>
                <a:spcPts val="1200"/>
              </a:spcAft>
              <a:buClr>
                <a:srgbClr val="FFC000"/>
              </a:buClr>
              <a:defRPr/>
            </a:pPr>
            <a:r>
              <a:rPr lang="pl-PL" sz="2000" dirty="0" smtClean="0">
                <a:latin typeface="+mn-lt"/>
              </a:rPr>
              <a:t>Wiatr </a:t>
            </a:r>
            <a:r>
              <a:rPr lang="pl-PL" sz="2000" dirty="0">
                <a:latin typeface="+mn-lt"/>
              </a:rPr>
              <a:t>trzepotał świątynną chorągwią. </a:t>
            </a:r>
            <a:r>
              <a:rPr lang="pl-PL" sz="2000" dirty="0" smtClean="0">
                <a:latin typeface="+mn-lt"/>
              </a:rPr>
              <a:t/>
            </a:r>
            <a:br>
              <a:rPr lang="pl-PL" sz="2000" dirty="0" smtClean="0">
                <a:latin typeface="+mn-lt"/>
              </a:rPr>
            </a:br>
            <a:r>
              <a:rPr lang="pl-PL" sz="2000" dirty="0" smtClean="0">
                <a:latin typeface="+mn-lt"/>
              </a:rPr>
              <a:t>Dwaj </a:t>
            </a:r>
            <a:r>
              <a:rPr lang="pl-PL" sz="2000" dirty="0">
                <a:latin typeface="+mn-lt"/>
              </a:rPr>
              <a:t>mnisi spierali się o </a:t>
            </a:r>
            <a:r>
              <a:rPr lang="pl-PL" sz="2000" dirty="0" smtClean="0">
                <a:latin typeface="+mn-lt"/>
              </a:rPr>
              <a:t>naturę tego zjawiska. </a:t>
            </a:r>
            <a:endParaRPr lang="pl-PL" sz="2000" dirty="0">
              <a:latin typeface="+mn-lt"/>
            </a:endParaRPr>
          </a:p>
          <a:p>
            <a:pPr>
              <a:spcAft>
                <a:spcPts val="1200"/>
              </a:spcAft>
              <a:buClr>
                <a:srgbClr val="FFC000"/>
              </a:buClr>
              <a:defRPr/>
            </a:pPr>
            <a:r>
              <a:rPr lang="pl-PL" sz="2000" dirty="0" smtClean="0">
                <a:latin typeface="+mn-lt"/>
              </a:rPr>
              <a:t>Jeden </a:t>
            </a:r>
            <a:r>
              <a:rPr lang="pl-PL" sz="2000" dirty="0">
                <a:latin typeface="+mn-lt"/>
              </a:rPr>
              <a:t>mówił, że wiatr się porusza. </a:t>
            </a:r>
            <a:r>
              <a:rPr lang="pl-PL" sz="2000" dirty="0" smtClean="0">
                <a:latin typeface="+mn-lt"/>
              </a:rPr>
              <a:t/>
            </a:r>
            <a:br>
              <a:rPr lang="pl-PL" sz="2000" dirty="0" smtClean="0">
                <a:latin typeface="+mn-lt"/>
              </a:rPr>
            </a:br>
            <a:r>
              <a:rPr lang="pl-PL" sz="2000" dirty="0" smtClean="0">
                <a:latin typeface="+mn-lt"/>
              </a:rPr>
              <a:t>Drugi </a:t>
            </a:r>
            <a:r>
              <a:rPr lang="pl-PL" sz="2000" dirty="0">
                <a:latin typeface="+mn-lt"/>
              </a:rPr>
              <a:t>mówił, że chorągiew się porusza. </a:t>
            </a:r>
            <a:r>
              <a:rPr lang="pl-PL" sz="2000" dirty="0" smtClean="0">
                <a:latin typeface="+mn-lt"/>
              </a:rPr>
              <a:t/>
            </a:r>
            <a:br>
              <a:rPr lang="pl-PL" sz="2000" dirty="0" smtClean="0">
                <a:latin typeface="+mn-lt"/>
              </a:rPr>
            </a:br>
            <a:r>
              <a:rPr lang="pl-PL" sz="2000" dirty="0" smtClean="0">
                <a:latin typeface="+mn-lt"/>
              </a:rPr>
              <a:t>Daremnie </a:t>
            </a:r>
            <a:r>
              <a:rPr lang="pl-PL" sz="2000" dirty="0">
                <a:latin typeface="+mn-lt"/>
              </a:rPr>
              <a:t>przekonywali się nawzajem. </a:t>
            </a:r>
            <a:endParaRPr lang="pl-PL" sz="2000" dirty="0" smtClean="0">
              <a:latin typeface="+mn-lt"/>
            </a:endParaRPr>
          </a:p>
          <a:p>
            <a:pPr>
              <a:spcAft>
                <a:spcPts val="1200"/>
              </a:spcAft>
              <a:buClr>
                <a:srgbClr val="FFC000"/>
              </a:buClr>
              <a:defRPr/>
            </a:pPr>
            <a:r>
              <a:rPr lang="pl-PL" sz="2000" dirty="0" smtClean="0">
                <a:latin typeface="+mn-lt"/>
              </a:rPr>
              <a:t>Patriarcha </a:t>
            </a:r>
            <a:r>
              <a:rPr lang="pl-PL" sz="2000" dirty="0">
                <a:latin typeface="+mn-lt"/>
              </a:rPr>
              <a:t>powiedział: </a:t>
            </a:r>
            <a:r>
              <a:rPr lang="pl-PL" sz="2000" dirty="0" smtClean="0">
                <a:latin typeface="+mn-lt"/>
              </a:rPr>
              <a:t/>
            </a:r>
            <a:br>
              <a:rPr lang="pl-PL" sz="2000" dirty="0" smtClean="0">
                <a:latin typeface="+mn-lt"/>
              </a:rPr>
            </a:br>
            <a:r>
              <a:rPr lang="pl-PL" sz="2000" dirty="0" smtClean="0">
                <a:latin typeface="+mn-lt"/>
              </a:rPr>
              <a:t>To </a:t>
            </a:r>
            <a:r>
              <a:rPr lang="pl-PL" sz="2000" dirty="0">
                <a:latin typeface="+mn-lt"/>
              </a:rPr>
              <a:t>nie wiatr. To nie chorągiew. </a:t>
            </a:r>
            <a:r>
              <a:rPr lang="pl-PL" sz="2000" dirty="0" smtClean="0">
                <a:latin typeface="+mn-lt"/>
              </a:rPr>
              <a:t/>
            </a:r>
            <a:br>
              <a:rPr lang="pl-PL" sz="2000" dirty="0" smtClean="0">
                <a:latin typeface="+mn-lt"/>
              </a:rPr>
            </a:br>
            <a:r>
              <a:rPr lang="pl-PL" sz="2000" dirty="0" smtClean="0">
                <a:latin typeface="+mn-lt"/>
              </a:rPr>
              <a:t>To </a:t>
            </a:r>
            <a:r>
              <a:rPr lang="pl-PL" sz="2000" dirty="0">
                <a:latin typeface="+mn-lt"/>
              </a:rPr>
              <a:t>wasz umysł jest tym, co się porusza. </a:t>
            </a:r>
            <a:endParaRPr lang="pl-PL" sz="2000" dirty="0" smtClean="0">
              <a:latin typeface="+mn-lt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924944"/>
            <a:ext cx="2247900" cy="1323975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531658" y="5114043"/>
            <a:ext cx="82168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 smtClean="0">
                <a:latin typeface="+mn-lt"/>
              </a:rPr>
              <a:t>Akinetopsja</a:t>
            </a:r>
            <a:r>
              <a:rPr lang="pl-PL" sz="2000" dirty="0" smtClean="0">
                <a:latin typeface="+mn-lt"/>
              </a:rPr>
              <a:t>, ślepota ruchu, widzi się tylko statyczne obiekty.   </a:t>
            </a:r>
            <a:br>
              <a:rPr lang="pl-PL" sz="2000" dirty="0" smtClean="0">
                <a:latin typeface="+mn-lt"/>
              </a:rPr>
            </a:br>
            <a:r>
              <a:rPr lang="pl-PL" sz="2000" dirty="0" smtClean="0">
                <a:latin typeface="+mn-lt"/>
              </a:rPr>
              <a:t>Wynik uszkodzenie kory wzrokowej w obszarze MT.</a:t>
            </a:r>
          </a:p>
          <a:p>
            <a:r>
              <a:rPr lang="pl-PL" sz="2000" dirty="0" smtClean="0">
                <a:latin typeface="+mn-lt"/>
              </a:rPr>
              <a:t>Mogę być świadomy tylko zmian w swoim mózgu, chociaż odnoszę je do zewnętrznego świata.  Percepcja tych zmian to właśnie świadomość. </a:t>
            </a:r>
            <a:endParaRPr lang="pl-PL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6194589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39900" y="301625"/>
            <a:ext cx="6111875" cy="685800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pl-PL" dirty="0" err="1" smtClean="0">
                <a:latin typeface="Arial Unicode MS" pitchFamily="34" charset="-128"/>
              </a:rPr>
              <a:t>Neurofenomenologia</a:t>
            </a:r>
            <a:endParaRPr lang="pl-PL" dirty="0" smtClean="0">
              <a:latin typeface="Arial Unicode MS" pitchFamily="34" charset="-128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93712" y="1355725"/>
            <a:ext cx="8326759" cy="5241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300"/>
              </a:spcAft>
              <a:buClr>
                <a:srgbClr val="FFC000"/>
              </a:buClr>
              <a:defRPr/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Francisco </a:t>
            </a:r>
            <a:r>
              <a:rPr lang="pl-PL" sz="2000" dirty="0" err="1" smtClean="0">
                <a:latin typeface="Calibri" pitchFamily="34" charset="0"/>
                <a:cs typeface="Calibri" pitchFamily="34" charset="0"/>
              </a:rPr>
              <a:t>Varela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pl-PL" sz="2000" dirty="0" err="1" smtClean="0">
                <a:latin typeface="Calibri" pitchFamily="34" charset="0"/>
                <a:cs typeface="Calibri" pitchFamily="34" charset="0"/>
              </a:rPr>
              <a:t>Neurofenomenologia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: metodologiczne 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lekarstwo </a:t>
            </a:r>
            <a:br>
              <a:rPr lang="pl-PL" sz="2000" dirty="0" smtClean="0">
                <a:latin typeface="Calibri" pitchFamily="34" charset="0"/>
                <a:cs typeface="Calibri" pitchFamily="34" charset="0"/>
              </a:rPr>
            </a:br>
            <a:r>
              <a:rPr lang="pl-PL" sz="2000" dirty="0" smtClean="0">
                <a:latin typeface="Calibri" pitchFamily="34" charset="0"/>
                <a:cs typeface="Calibri" pitchFamily="34" charset="0"/>
              </a:rPr>
              <a:t>na 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trudny 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problem. JCS (1996), tł. </a:t>
            </a:r>
            <a:r>
              <a:rPr lang="pl-PL" sz="2000" dirty="0" err="1" smtClean="0">
                <a:latin typeface="Calibri" pitchFamily="34" charset="0"/>
                <a:cs typeface="Calibri" pitchFamily="34" charset="0"/>
              </a:rPr>
              <a:t>Avant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 01/2010.</a:t>
            </a:r>
            <a:endParaRPr lang="pl-PL" sz="2000" b="1" dirty="0" smtClean="0"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300"/>
              </a:spcAft>
              <a:buClr>
                <a:srgbClr val="FFC000"/>
              </a:buClr>
              <a:defRPr/>
            </a:pPr>
            <a:r>
              <a:rPr lang="pl-PL" sz="2000" b="1" dirty="0" err="1" smtClean="0">
                <a:latin typeface="Calibri" pitchFamily="34" charset="0"/>
                <a:cs typeface="Calibri" pitchFamily="34" charset="0"/>
              </a:rPr>
              <a:t>Neurofenomenologia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: 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połączenie 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współczesnej 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kognitywistyki z metodycznym ujęciem ludzkiego doświadczenia. Fenomenologiczny 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opis struktury doświadczenia i jego odpowiedniki w naukach poznawczych wzajemnie się precyzują (</a:t>
            </a:r>
            <a:r>
              <a:rPr lang="pl-PL" sz="2000" dirty="0" err="1">
                <a:latin typeface="Calibri" pitchFamily="34" charset="0"/>
                <a:cs typeface="Calibri" pitchFamily="34" charset="0"/>
              </a:rPr>
              <a:t>reciprocal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pl-PL" sz="2000" dirty="0" err="1">
                <a:latin typeface="Calibri" pitchFamily="34" charset="0"/>
                <a:cs typeface="Calibri" pitchFamily="34" charset="0"/>
              </a:rPr>
              <a:t>constraints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). 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Wykorzystuje to np. </a:t>
            </a:r>
            <a:r>
              <a:rPr lang="pl-PL" sz="2000" dirty="0" err="1" smtClean="0">
                <a:latin typeface="Calibri" pitchFamily="34" charset="0"/>
                <a:cs typeface="Calibri" pitchFamily="34" charset="0"/>
              </a:rPr>
              <a:t>neuroestetyka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. </a:t>
            </a:r>
          </a:p>
          <a:p>
            <a:pPr marL="342900" indent="-342900">
              <a:spcAft>
                <a:spcPts val="30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„… znaczący rozwój kognitywistyki osiągnięto niemal wyłącznie w ramach podejścia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kognitywno-obliczeniowego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 lub </a:t>
            </a:r>
            <a:r>
              <a:rPr lang="pl-PL" sz="2000" dirty="0" err="1" smtClean="0">
                <a:latin typeface="Calibri" pitchFamily="34" charset="0"/>
                <a:cs typeface="Calibri" pitchFamily="34" charset="0"/>
              </a:rPr>
              <a:t>koneksjonistycznego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.   </a:t>
            </a:r>
            <a:endParaRPr lang="pl-PL" sz="20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30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pl-PL" sz="2000" b="1" dirty="0" err="1" smtClean="0">
                <a:latin typeface="Calibri" pitchFamily="34" charset="0"/>
                <a:cs typeface="Calibri" pitchFamily="34" charset="0"/>
              </a:rPr>
              <a:t>Koneksjonizm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 umożliwił sformułowanie 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rewolucyjnej idei zakładającej istnienie przejść oraz mostów 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między 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różnymi 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poziomami wyjaśniania.</a:t>
            </a:r>
          </a:p>
          <a:p>
            <a:pPr marL="342900" indent="-342900">
              <a:spcAft>
                <a:spcPts val="30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Filozofia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emergencji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: 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„w 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jaki sposób lokalnie obowiązujące 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reguły mogą   prowadzić do globalnych własności”.  </a:t>
            </a:r>
          </a:p>
          <a:p>
            <a:pPr marL="342900" indent="-342900">
              <a:spcAft>
                <a:spcPts val="30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Program badań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: korelacje pomiędzy doświadczeniem subiektywnego przeżywania świata, badaniami nad mózgiem i psychologią. </a:t>
            </a:r>
          </a:p>
          <a:p>
            <a:pPr>
              <a:spcAft>
                <a:spcPts val="300"/>
              </a:spcAft>
              <a:buClr>
                <a:srgbClr val="FFC000"/>
              </a:buClr>
              <a:defRPr/>
            </a:pPr>
            <a:r>
              <a:rPr lang="pl-PL" sz="2000" dirty="0" err="1" smtClean="0">
                <a:latin typeface="Calibri" pitchFamily="34" charset="0"/>
                <a:cs typeface="Calibri" pitchFamily="34" charset="0"/>
              </a:rPr>
              <a:t>Varela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: 	Nie 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mamy żadnej idei, czym mógłby być umysł lub poznanie, 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000" dirty="0" smtClean="0">
                <a:latin typeface="Calibri" pitchFamily="34" charset="0"/>
                <a:cs typeface="Calibri" pitchFamily="34" charset="0"/>
              </a:rPr>
            </a:br>
            <a:r>
              <a:rPr lang="pl-PL" sz="2000" dirty="0" smtClean="0">
                <a:latin typeface="Calibri" pitchFamily="34" charset="0"/>
                <a:cs typeface="Calibri" pitchFamily="34" charset="0"/>
              </a:rPr>
              <a:t>	z 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wyjątkiem naszego własnego doświadczenia. </a:t>
            </a:r>
          </a:p>
          <a:p>
            <a:pPr>
              <a:spcAft>
                <a:spcPts val="300"/>
              </a:spcAft>
              <a:buClr>
                <a:srgbClr val="FFC000"/>
              </a:buClr>
              <a:defRPr/>
            </a:pPr>
            <a:endParaRPr lang="pl-PL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891" y="116632"/>
            <a:ext cx="147637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973268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39900" y="301625"/>
            <a:ext cx="6111875" cy="685800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pl-PL" dirty="0" smtClean="0">
                <a:latin typeface="Arial Unicode MS" pitchFamily="34" charset="-128"/>
              </a:rPr>
              <a:t>Doświadczenie i wiedza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93712" y="1196753"/>
            <a:ext cx="8326759" cy="51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300"/>
              </a:spcAft>
              <a:buClr>
                <a:srgbClr val="FFC000"/>
              </a:buClr>
              <a:defRPr/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To samo można powiedzieć o wszystkich innych ideach, łącznie z wyobrażeniami o sobie. Jaki jestem? </a:t>
            </a:r>
          </a:p>
          <a:p>
            <a:pPr>
              <a:spcAft>
                <a:spcPts val="300"/>
              </a:spcAft>
              <a:buClr>
                <a:srgbClr val="FFC000"/>
              </a:buClr>
              <a:defRPr/>
            </a:pPr>
            <a:endParaRPr lang="pl-PL" sz="2000" dirty="0" smtClean="0"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300"/>
              </a:spcAft>
              <a:buClr>
                <a:srgbClr val="FFC000"/>
              </a:buClr>
              <a:defRPr/>
            </a:pPr>
            <a:r>
              <a:rPr lang="pl-PL" sz="2000" dirty="0">
                <a:latin typeface="Calibri" pitchFamily="34" charset="0"/>
                <a:cs typeface="Calibri" pitchFamily="34" charset="0"/>
              </a:rPr>
              <a:t>– Dziękuję ci, Puchatku – powiedział Tygrys 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000" dirty="0" smtClean="0">
                <a:latin typeface="Calibri" pitchFamily="34" charset="0"/>
                <a:cs typeface="Calibri" pitchFamily="34" charset="0"/>
              </a:rPr>
            </a:br>
            <a:r>
              <a:rPr lang="pl-PL" sz="2000" dirty="0" smtClean="0">
                <a:latin typeface="Calibri" pitchFamily="34" charset="0"/>
                <a:cs typeface="Calibri" pitchFamily="34" charset="0"/>
              </a:rPr>
              <a:t>– 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bo żołędzie 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to 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jest coś, 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co 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Tygrysy lubią najbardziej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spcAft>
                <a:spcPts val="300"/>
              </a:spcAft>
              <a:buClr>
                <a:srgbClr val="FFC000"/>
              </a:buClr>
              <a:defRPr/>
            </a:pPr>
            <a:endParaRPr lang="pl-PL" sz="2000" dirty="0" smtClean="0"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300"/>
              </a:spcAft>
              <a:buClr>
                <a:srgbClr val="FFC000"/>
              </a:buClr>
              <a:defRPr/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Tygrys dowiaduje się o sobie poprzez działanie  </a:t>
            </a:r>
          </a:p>
          <a:p>
            <a:pPr>
              <a:spcAft>
                <a:spcPts val="300"/>
              </a:spcAft>
              <a:buClr>
                <a:srgbClr val="FFC000"/>
              </a:buClr>
              <a:defRPr/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w świecie, obserwację własnych reakcji (smak), jak i obserwację reakcji świata na jego działanie. </a:t>
            </a:r>
          </a:p>
          <a:p>
            <a:pPr>
              <a:spcAft>
                <a:spcPts val="300"/>
              </a:spcAft>
              <a:buClr>
                <a:srgbClr val="FFC000"/>
              </a:buClr>
              <a:defRPr/>
            </a:pPr>
            <a:endParaRPr lang="pl-PL" sz="1000" dirty="0"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300"/>
              </a:spcAft>
              <a:buClr>
                <a:srgbClr val="FFC000"/>
              </a:buClr>
              <a:defRPr/>
            </a:pPr>
            <a:r>
              <a:rPr lang="pl-PL" sz="2000" dirty="0">
                <a:latin typeface="Calibri" pitchFamily="34" charset="0"/>
                <a:cs typeface="Calibri" pitchFamily="34" charset="0"/>
              </a:rPr>
              <a:t>Definiuję się w dzieciństwie na podstawie samoobserwacji. Ja to reaguję tak, (nie)lubię tego, tamto mnie (nie) denerwuje, (nie) znajduję w sobie chęci rządzenia … to jest silniejsze ode mnie!</a:t>
            </a:r>
          </a:p>
          <a:p>
            <a:pPr>
              <a:spcAft>
                <a:spcPts val="300"/>
              </a:spcAft>
              <a:buClr>
                <a:srgbClr val="FFC000"/>
              </a:buClr>
              <a:defRPr/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Świadomość to percepcja tego, co dzieje się w moim umyśle, a wiec niektórych (dostatecznie „wyrazistych”) procesów zachodzących w mózgu (J. </a:t>
            </a:r>
            <a:r>
              <a:rPr lang="pl-PL" sz="2000" dirty="0" err="1" smtClean="0">
                <a:latin typeface="Calibri" pitchFamily="34" charset="0"/>
                <a:cs typeface="Calibri" pitchFamily="34" charset="0"/>
              </a:rPr>
              <a:t>Locke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altLang="pl-PL" sz="2000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An </a:t>
            </a:r>
            <a:r>
              <a:rPr lang="en-US" altLang="pl-PL" sz="200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Essay Concerning Human </a:t>
            </a:r>
            <a:r>
              <a:rPr lang="en-US" altLang="pl-PL" sz="2000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Understanding</a:t>
            </a:r>
            <a:r>
              <a:rPr lang="en-US" altLang="pl-PL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, 1689. Book II, Chap. I, §</a:t>
            </a:r>
            <a:r>
              <a:rPr lang="en-US" altLang="pl-PL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19</a:t>
            </a:r>
            <a:r>
              <a:rPr lang="pl-PL" altLang="pl-PL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). </a:t>
            </a:r>
            <a:endParaRPr lang="en-US" altLang="pl-PL" sz="20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628800"/>
            <a:ext cx="258127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583673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39900" y="301625"/>
            <a:ext cx="6111875" cy="685800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pl-PL" smtClean="0"/>
              <a:t>Zawiłości świadomości </a:t>
            </a:r>
            <a:endParaRPr lang="pl-PL" dirty="0" smtClean="0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93713" y="1355725"/>
            <a:ext cx="7097712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/>
          <a:lstStyle/>
          <a:p>
            <a:pPr>
              <a:spcAft>
                <a:spcPts val="300"/>
              </a:spcAft>
              <a:buClr>
                <a:srgbClr val="FFC000"/>
              </a:buClr>
              <a:defRPr/>
            </a:pPr>
            <a:r>
              <a:rPr lang="pl-PL" sz="2000" dirty="0">
                <a:latin typeface="Calibri" pitchFamily="34" charset="0"/>
                <a:cs typeface="Calibri" pitchFamily="34" charset="0"/>
              </a:rPr>
              <a:t>Eric </a:t>
            </a:r>
            <a:r>
              <a:rPr lang="pl-PL" sz="2000" dirty="0" err="1">
                <a:latin typeface="Calibri" pitchFamily="34" charset="0"/>
                <a:cs typeface="Calibri" pitchFamily="34" charset="0"/>
              </a:rPr>
              <a:t>Schwitzgabel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: 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nie zawsze wiemy co czujemy!</a:t>
            </a:r>
            <a:endParaRPr lang="pl-PL" sz="2000" dirty="0"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300"/>
              </a:spcAft>
              <a:buClr>
                <a:srgbClr val="FFC000"/>
              </a:buClr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Describing Inner Experience? Proponent Meets Skeptic,</a:t>
            </a:r>
            <a:endParaRPr lang="pl-PL" sz="2000" dirty="0" smtClean="0"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300"/>
              </a:spcAft>
              <a:buClr>
                <a:srgbClr val="FFC000"/>
              </a:buClr>
              <a:defRPr/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ES +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Russell T.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Hurlburt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, MIT Press 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2007).</a:t>
            </a:r>
            <a:endParaRPr lang="pl-PL" sz="2000" dirty="0" smtClean="0"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300"/>
              </a:spcAft>
              <a:buClr>
                <a:srgbClr val="FFC000"/>
              </a:buClr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Perplexities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of Consciousness, MIT Press (2011).</a:t>
            </a:r>
            <a:endParaRPr lang="pl-PL" sz="2000" dirty="0"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300"/>
              </a:spcAft>
              <a:buClr>
                <a:srgbClr val="FFC000"/>
              </a:buClr>
              <a:defRPr/>
            </a:pPr>
            <a:endParaRPr lang="pl-PL" sz="1000" dirty="0">
              <a:latin typeface="Calibri" pitchFamily="34" charset="0"/>
              <a:cs typeface="Calibri" pitchFamily="34" charset="0"/>
            </a:endParaRPr>
          </a:p>
          <a:p>
            <a:pPr marL="342829" indent="-342829">
              <a:spcAft>
                <a:spcPts val="30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pl-PL" sz="2000" dirty="0">
                <a:latin typeface="Calibri" pitchFamily="34" charset="0"/>
                <a:cs typeface="Calibri" pitchFamily="34" charset="0"/>
              </a:rPr>
              <a:t>Czemu 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introspekcja jest tak mało przydatna, trudno 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jest ustalić, jakie są nasze doznania? </a:t>
            </a:r>
          </a:p>
          <a:p>
            <a:pPr marL="342829" indent="-342829">
              <a:spcAft>
                <a:spcPts val="30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pl-PL" sz="2000" dirty="0">
                <a:latin typeface="Calibri" pitchFamily="34" charset="0"/>
                <a:cs typeface="Calibri" pitchFamily="34" charset="0"/>
              </a:rPr>
              <a:t>Czy są myśli bez mentalnych obrazów? </a:t>
            </a:r>
          </a:p>
          <a:p>
            <a:pPr marL="342829" indent="-342829">
              <a:spcAft>
                <a:spcPts val="30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pl-PL" sz="2000" dirty="0">
                <a:latin typeface="Calibri" pitchFamily="34" charset="0"/>
                <a:cs typeface="Calibri" pitchFamily="34" charset="0"/>
              </a:rPr>
              <a:t>Czy sny mają kolory i są w nich dźwięki? </a:t>
            </a:r>
          </a:p>
          <a:p>
            <a:pPr marL="342829" indent="-342829">
              <a:spcAft>
                <a:spcPts val="30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Skąd wiemy, które 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zmysły są źródłem informacji? </a:t>
            </a:r>
          </a:p>
          <a:p>
            <a:pPr marL="342829" indent="-342829">
              <a:spcAft>
                <a:spcPts val="30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pl-PL" sz="2000" dirty="0">
                <a:latin typeface="Calibri" pitchFamily="34" charset="0"/>
                <a:cs typeface="Calibri" pitchFamily="34" charset="0"/>
              </a:rPr>
              <a:t>Czy mogę 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się mylić na 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temat 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własnych wrażeń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? </a:t>
            </a:r>
          </a:p>
          <a:p>
            <a:pPr marL="342829" indent="-342829">
              <a:spcAft>
                <a:spcPts val="30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pl-PL" sz="2000" dirty="0">
                <a:latin typeface="Calibri" pitchFamily="34" charset="0"/>
                <a:cs typeface="Calibri" pitchFamily="34" charset="0"/>
              </a:rPr>
              <a:t>Co właściwie wiem gdy nie mogę sobie przypomnieć ani nazwy ani obrazu, ale wiem o co chodzi? </a:t>
            </a:r>
            <a:endParaRPr lang="pl-PL" sz="2000" dirty="0" smtClean="0"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300"/>
              </a:spcAft>
              <a:buClr>
                <a:srgbClr val="FFC000"/>
              </a:buClr>
              <a:defRPr/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Potrafimy zrozumieć i sklasyfikować tylko typowe pobudzenia lub podobne do nich, np. indukowane synestezje (</a:t>
            </a:r>
            <a:r>
              <a:rPr lang="pl-PL" sz="2000" dirty="0" err="1" smtClean="0">
                <a:latin typeface="Calibri" pitchFamily="34" charset="0"/>
                <a:cs typeface="Calibri" pitchFamily="34" charset="0"/>
              </a:rPr>
              <a:t>Colizoli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 et al., 2014)</a:t>
            </a:r>
            <a:endParaRPr lang="pl-PL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69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1425" y="715965"/>
            <a:ext cx="1552575" cy="2305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1669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1425" y="3084514"/>
            <a:ext cx="1524000" cy="2276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633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39900" y="301625"/>
            <a:ext cx="6111875" cy="685800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pl-PL" dirty="0" smtClean="0">
                <a:latin typeface="Arial Unicode MS" pitchFamily="34" charset="-128"/>
              </a:rPr>
              <a:t>Podmiotowość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93712" y="1196753"/>
            <a:ext cx="8326759" cy="51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1200"/>
              </a:spcAft>
              <a:buClr>
                <a:srgbClr val="FFC000"/>
              </a:buClr>
              <a:defRPr/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„Ja” i poczucie tożsamości formuje się powoli.</a:t>
            </a:r>
          </a:p>
          <a:p>
            <a:pPr>
              <a:spcAft>
                <a:spcPts val="1200"/>
              </a:spcAft>
              <a:buClr>
                <a:srgbClr val="FFC000"/>
              </a:buClr>
              <a:defRPr/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Czy urodziłem się chłopcem i dziewczynką? </a:t>
            </a:r>
          </a:p>
          <a:p>
            <a:pPr>
              <a:spcAft>
                <a:spcPts val="1200"/>
              </a:spcAft>
              <a:buClr>
                <a:srgbClr val="FFC000"/>
              </a:buClr>
              <a:defRPr/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Wcale się nie urodziłem! Wyłoniłem z niebytu.  </a:t>
            </a:r>
          </a:p>
          <a:p>
            <a:pPr>
              <a:spcAft>
                <a:spcPts val="1200"/>
              </a:spcAft>
              <a:buClr>
                <a:srgbClr val="FFC000"/>
              </a:buClr>
              <a:defRPr/>
            </a:pPr>
            <a:endParaRPr lang="pl-PL" sz="400" dirty="0" smtClean="0"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200"/>
              </a:spcAft>
              <a:buClr>
                <a:srgbClr val="FFC000"/>
              </a:buClr>
              <a:defRPr/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W pierwszych latach życia w 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mózgu 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tworzy się 1-3 mln nowych połączeń 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na 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sekundę! Dzięki temu możliwa jest internalizacja „bycia w świecie”, intuicyjnego rozumienia ciążenia, tarcia, równowagi, 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sensomotorycznych 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reakcji, poczucia 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ciągłości istnienia zakrytych obiektów, schematu 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ciała 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i przestrzeni </a:t>
            </a:r>
            <a:r>
              <a:rPr lang="pl-PL" sz="2000" dirty="0" err="1">
                <a:latin typeface="Calibri" pitchFamily="34" charset="0"/>
                <a:cs typeface="Calibri" pitchFamily="34" charset="0"/>
              </a:rPr>
              <a:t>peripersonalnej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, 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a później rozumienia 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podstawowych pojęć, społecznie akceptowalnych form zachowań, kultury i teorii umysłu. </a:t>
            </a:r>
            <a:endParaRPr lang="pl-PL" sz="2000" dirty="0" smtClean="0"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200"/>
              </a:spcAft>
              <a:buClr>
                <a:srgbClr val="FFC000"/>
              </a:buClr>
              <a:defRPr/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Różne 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aspekty podmiotowości pojawiają się stopniowo w wyniku procesów rozwojowych, trwających przez całe życie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.</a:t>
            </a:r>
            <a:endParaRPr lang="pl-PL" sz="2000" dirty="0"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200"/>
              </a:spcAft>
              <a:buClr>
                <a:srgbClr val="FFC000"/>
              </a:buClr>
              <a:defRPr/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Stopniowo postrzegamy coraz więcej. Zacząłem sobie powoli zdawać sprawę, że jestem chłopcem po dwóch lub trzech latach.  </a:t>
            </a:r>
            <a:endParaRPr lang="pl-PL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AutoShape 2" descr="Image result for emerging from mi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" name="AutoShape 4" descr="Image result for emerging from mis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" name="AutoShape 6" descr="Image result for emerging from mis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052736"/>
            <a:ext cx="31432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571268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260648"/>
            <a:ext cx="6089873" cy="769938"/>
          </a:xfrm>
        </p:spPr>
        <p:txBody>
          <a:bodyPr/>
          <a:lstStyle/>
          <a:p>
            <a:pPr eaLnBrk="1" hangingPunct="1">
              <a:defRPr/>
            </a:pPr>
            <a:r>
              <a:rPr lang="pl-PL" dirty="0" err="1" smtClean="0">
                <a:latin typeface="Arial Unicode MS" pitchFamily="34" charset="-128"/>
              </a:rPr>
              <a:t>Fenomika</a:t>
            </a:r>
            <a:r>
              <a:rPr lang="pl-PL" dirty="0" smtClean="0">
                <a:latin typeface="Arial Unicode MS" pitchFamily="34" charset="-128"/>
              </a:rPr>
              <a:t> </a:t>
            </a:r>
            <a:r>
              <a:rPr lang="pl-PL" dirty="0" err="1" smtClean="0">
                <a:latin typeface="Arial Unicode MS" pitchFamily="34" charset="-128"/>
              </a:rPr>
              <a:t>neurokognitywna</a:t>
            </a:r>
            <a:endParaRPr lang="en-US" dirty="0" smtClean="0">
              <a:latin typeface="Arial Unicode MS" pitchFamily="34" charset="-128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24744"/>
            <a:ext cx="4263008" cy="5472608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Pełne zrozumienie formowania się  podmiotowości nie jest możliwe na poziomie konceptualnym, wymaga analizy fenotypów na wielu poziomach. </a:t>
            </a:r>
            <a:br>
              <a:rPr lang="pl-PL" dirty="0" smtClean="0"/>
            </a:br>
            <a:r>
              <a:rPr lang="pl-PL" dirty="0" smtClean="0"/>
              <a:t>Tu wyróżniłem 7, które bada: </a:t>
            </a:r>
            <a:br>
              <a:rPr lang="pl-PL" dirty="0" smtClean="0"/>
            </a:br>
            <a:endParaRPr lang="pl-PL" sz="1000" dirty="0" smtClean="0"/>
          </a:p>
          <a:p>
            <a:pPr marL="252000" indent="-25200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pl-PL" dirty="0"/>
              <a:t>filozofia, </a:t>
            </a:r>
            <a:r>
              <a:rPr lang="pl-PL" dirty="0" smtClean="0"/>
              <a:t>socjologia</a:t>
            </a:r>
            <a:r>
              <a:rPr lang="pl-PL" dirty="0"/>
              <a:t>, </a:t>
            </a:r>
            <a:r>
              <a:rPr lang="pl-PL" dirty="0" smtClean="0"/>
              <a:t>pedagogika … </a:t>
            </a:r>
          </a:p>
          <a:p>
            <a:pPr marL="252000" indent="-25200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pl-PL" dirty="0" smtClean="0"/>
              <a:t>psychologia poznawcza</a:t>
            </a:r>
            <a:r>
              <a:rPr lang="pl-PL" dirty="0"/>
              <a:t>, n. społeczne </a:t>
            </a:r>
            <a:endParaRPr lang="pl-PL" dirty="0" smtClean="0"/>
          </a:p>
          <a:p>
            <a:pPr marL="252000" indent="-25200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pl-PL" dirty="0" smtClean="0"/>
              <a:t>neuropsychologia,  </a:t>
            </a:r>
          </a:p>
          <a:p>
            <a:pPr marL="252000" indent="-25200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pl-PL" dirty="0"/>
              <a:t>neurofizjologia, </a:t>
            </a:r>
            <a:r>
              <a:rPr lang="pl-PL" dirty="0" smtClean="0"/>
              <a:t>modele neuronowe </a:t>
            </a:r>
          </a:p>
          <a:p>
            <a:pPr marL="252000" indent="-25200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pl-PL" dirty="0" smtClean="0"/>
              <a:t>neurobiologia, </a:t>
            </a:r>
          </a:p>
          <a:p>
            <a:pPr marL="252000" indent="-25200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pl-PL" dirty="0" smtClean="0"/>
              <a:t>biofizyka, biochemia, </a:t>
            </a:r>
          </a:p>
          <a:p>
            <a:pPr marL="252000" indent="-25200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pl-PL" dirty="0" smtClean="0"/>
              <a:t>genetyka, </a:t>
            </a:r>
            <a:r>
              <a:rPr lang="pl-PL" dirty="0" err="1" smtClean="0"/>
              <a:t>bioinformatyka</a:t>
            </a:r>
            <a:r>
              <a:rPr lang="pl-PL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pl-PL" sz="1000" dirty="0"/>
          </a:p>
          <a:p>
            <a:pPr marL="0" indent="0">
              <a:buNone/>
            </a:pPr>
            <a:r>
              <a:rPr lang="pl-PL" dirty="0" err="1" smtClean="0"/>
              <a:t>Fenomika</a:t>
            </a:r>
            <a:r>
              <a:rPr lang="pl-PL" dirty="0" smtClean="0"/>
              <a:t> neurokognitywna będzie  się rozwijać dzięki repozytoriom danych,   </a:t>
            </a:r>
            <a:br>
              <a:rPr lang="pl-PL" dirty="0" smtClean="0"/>
            </a:br>
            <a:r>
              <a:rPr lang="pl-PL" dirty="0" smtClean="0"/>
              <a:t>pracom w ramach projektu HBP. 	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55813"/>
            <a:ext cx="4344919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95504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Unicode MS" pitchFamily="34" charset="-128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armur">
  <a:themeElements>
    <a:clrScheme name="Marmur 3">
      <a:dk1>
        <a:srgbClr val="000000"/>
      </a:dk1>
      <a:lt1>
        <a:srgbClr val="EAEAEA"/>
      </a:lt1>
      <a:dk2>
        <a:srgbClr val="006600"/>
      </a:dk2>
      <a:lt2>
        <a:srgbClr val="FFCC66"/>
      </a:lt2>
      <a:accent1>
        <a:srgbClr val="3366FF"/>
      </a:accent1>
      <a:accent2>
        <a:srgbClr val="60371C"/>
      </a:accent2>
      <a:accent3>
        <a:srgbClr val="AAB8AA"/>
      </a:accent3>
      <a:accent4>
        <a:srgbClr val="C8C8C8"/>
      </a:accent4>
      <a:accent5>
        <a:srgbClr val="ADB8FF"/>
      </a:accent5>
      <a:accent6>
        <a:srgbClr val="563118"/>
      </a:accent6>
      <a:hlink>
        <a:srgbClr val="FF0033"/>
      </a:hlink>
      <a:folHlink>
        <a:srgbClr val="CC9967"/>
      </a:folHlink>
    </a:clrScheme>
    <a:fontScheme name="Marmu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15000"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15000"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armur 1">
        <a:dk1>
          <a:srgbClr val="000000"/>
        </a:dk1>
        <a:lt1>
          <a:srgbClr val="EAEAEA"/>
        </a:lt1>
        <a:dk2>
          <a:srgbClr val="FFCC99"/>
        </a:dk2>
        <a:lt2>
          <a:srgbClr val="FFCC66"/>
        </a:lt2>
        <a:accent1>
          <a:srgbClr val="FF9933"/>
        </a:accent1>
        <a:accent2>
          <a:srgbClr val="996600"/>
        </a:accent2>
        <a:accent3>
          <a:srgbClr val="FFE2CA"/>
        </a:accent3>
        <a:accent4>
          <a:srgbClr val="C8C8C8"/>
        </a:accent4>
        <a:accent5>
          <a:srgbClr val="FFCAAD"/>
        </a:accent5>
        <a:accent6>
          <a:srgbClr val="8A5C00"/>
        </a:accent6>
        <a:hlink>
          <a:srgbClr val="FF505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mur 2">
        <a:dk1>
          <a:srgbClr val="000000"/>
        </a:dk1>
        <a:lt1>
          <a:srgbClr val="FFFFFF"/>
        </a:lt1>
        <a:dk2>
          <a:srgbClr val="EAEAEA"/>
        </a:dk2>
        <a:lt2>
          <a:srgbClr val="FFFFFF"/>
        </a:lt2>
        <a:accent1>
          <a:srgbClr val="CBCBCB"/>
        </a:accent1>
        <a:accent2>
          <a:srgbClr val="333333"/>
        </a:accent2>
        <a:accent3>
          <a:srgbClr val="F3F3F3"/>
        </a:accent3>
        <a:accent4>
          <a:srgbClr val="DADADA"/>
        </a:accent4>
        <a:accent5>
          <a:srgbClr val="E2E2E2"/>
        </a:accent5>
        <a:accent6>
          <a:srgbClr val="2D2D2D"/>
        </a:accent6>
        <a:hlink>
          <a:srgbClr val="C0C0C0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mur 3">
        <a:dk1>
          <a:srgbClr val="000000"/>
        </a:dk1>
        <a:lt1>
          <a:srgbClr val="EAEAEA"/>
        </a:lt1>
        <a:dk2>
          <a:srgbClr val="006600"/>
        </a:dk2>
        <a:lt2>
          <a:srgbClr val="FFCC66"/>
        </a:lt2>
        <a:accent1>
          <a:srgbClr val="3366FF"/>
        </a:accent1>
        <a:accent2>
          <a:srgbClr val="60371C"/>
        </a:accent2>
        <a:accent3>
          <a:srgbClr val="AAB8AA"/>
        </a:accent3>
        <a:accent4>
          <a:srgbClr val="C8C8C8"/>
        </a:accent4>
        <a:accent5>
          <a:srgbClr val="ADB8FF"/>
        </a:accent5>
        <a:accent6>
          <a:srgbClr val="563118"/>
        </a:accent6>
        <a:hlink>
          <a:srgbClr val="FF0033"/>
        </a:hlink>
        <a:folHlink>
          <a:srgbClr val="CC996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Marmur">
  <a:themeElements>
    <a:clrScheme name="Marmur 3">
      <a:dk1>
        <a:srgbClr val="000000"/>
      </a:dk1>
      <a:lt1>
        <a:srgbClr val="EAEAEA"/>
      </a:lt1>
      <a:dk2>
        <a:srgbClr val="006600"/>
      </a:dk2>
      <a:lt2>
        <a:srgbClr val="FFCC66"/>
      </a:lt2>
      <a:accent1>
        <a:srgbClr val="3366FF"/>
      </a:accent1>
      <a:accent2>
        <a:srgbClr val="60371C"/>
      </a:accent2>
      <a:accent3>
        <a:srgbClr val="AAB8AA"/>
      </a:accent3>
      <a:accent4>
        <a:srgbClr val="C8C8C8"/>
      </a:accent4>
      <a:accent5>
        <a:srgbClr val="ADB8FF"/>
      </a:accent5>
      <a:accent6>
        <a:srgbClr val="563118"/>
      </a:accent6>
      <a:hlink>
        <a:srgbClr val="FF0033"/>
      </a:hlink>
      <a:folHlink>
        <a:srgbClr val="CC9967"/>
      </a:folHlink>
    </a:clrScheme>
    <a:fontScheme name="Marmu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15000"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15000"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armur 1">
        <a:dk1>
          <a:srgbClr val="000000"/>
        </a:dk1>
        <a:lt1>
          <a:srgbClr val="EAEAEA"/>
        </a:lt1>
        <a:dk2>
          <a:srgbClr val="FFCC99"/>
        </a:dk2>
        <a:lt2>
          <a:srgbClr val="FFCC66"/>
        </a:lt2>
        <a:accent1>
          <a:srgbClr val="FF9933"/>
        </a:accent1>
        <a:accent2>
          <a:srgbClr val="996600"/>
        </a:accent2>
        <a:accent3>
          <a:srgbClr val="FFE2CA"/>
        </a:accent3>
        <a:accent4>
          <a:srgbClr val="C8C8C8"/>
        </a:accent4>
        <a:accent5>
          <a:srgbClr val="FFCAAD"/>
        </a:accent5>
        <a:accent6>
          <a:srgbClr val="8A5C00"/>
        </a:accent6>
        <a:hlink>
          <a:srgbClr val="FF505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mur 2">
        <a:dk1>
          <a:srgbClr val="000000"/>
        </a:dk1>
        <a:lt1>
          <a:srgbClr val="FFFFFF"/>
        </a:lt1>
        <a:dk2>
          <a:srgbClr val="EAEAEA"/>
        </a:dk2>
        <a:lt2>
          <a:srgbClr val="FFFFFF"/>
        </a:lt2>
        <a:accent1>
          <a:srgbClr val="CBCBCB"/>
        </a:accent1>
        <a:accent2>
          <a:srgbClr val="333333"/>
        </a:accent2>
        <a:accent3>
          <a:srgbClr val="F3F3F3"/>
        </a:accent3>
        <a:accent4>
          <a:srgbClr val="DADADA"/>
        </a:accent4>
        <a:accent5>
          <a:srgbClr val="E2E2E2"/>
        </a:accent5>
        <a:accent6>
          <a:srgbClr val="2D2D2D"/>
        </a:accent6>
        <a:hlink>
          <a:srgbClr val="C0C0C0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mur 3">
        <a:dk1>
          <a:srgbClr val="000000"/>
        </a:dk1>
        <a:lt1>
          <a:srgbClr val="EAEAEA"/>
        </a:lt1>
        <a:dk2>
          <a:srgbClr val="006600"/>
        </a:dk2>
        <a:lt2>
          <a:srgbClr val="FFCC66"/>
        </a:lt2>
        <a:accent1>
          <a:srgbClr val="3366FF"/>
        </a:accent1>
        <a:accent2>
          <a:srgbClr val="60371C"/>
        </a:accent2>
        <a:accent3>
          <a:srgbClr val="AAB8AA"/>
        </a:accent3>
        <a:accent4>
          <a:srgbClr val="C8C8C8"/>
        </a:accent4>
        <a:accent5>
          <a:srgbClr val="ADB8FF"/>
        </a:accent5>
        <a:accent6>
          <a:srgbClr val="563118"/>
        </a:accent6>
        <a:hlink>
          <a:srgbClr val="FF0033"/>
        </a:hlink>
        <a:folHlink>
          <a:srgbClr val="CC996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Marmur">
  <a:themeElements>
    <a:clrScheme name="Marmur 3">
      <a:dk1>
        <a:srgbClr val="000000"/>
      </a:dk1>
      <a:lt1>
        <a:srgbClr val="EAEAEA"/>
      </a:lt1>
      <a:dk2>
        <a:srgbClr val="006600"/>
      </a:dk2>
      <a:lt2>
        <a:srgbClr val="FFCC66"/>
      </a:lt2>
      <a:accent1>
        <a:srgbClr val="3366FF"/>
      </a:accent1>
      <a:accent2>
        <a:srgbClr val="60371C"/>
      </a:accent2>
      <a:accent3>
        <a:srgbClr val="AAB8AA"/>
      </a:accent3>
      <a:accent4>
        <a:srgbClr val="C8C8C8"/>
      </a:accent4>
      <a:accent5>
        <a:srgbClr val="ADB8FF"/>
      </a:accent5>
      <a:accent6>
        <a:srgbClr val="563118"/>
      </a:accent6>
      <a:hlink>
        <a:srgbClr val="FF0033"/>
      </a:hlink>
      <a:folHlink>
        <a:srgbClr val="CC9967"/>
      </a:folHlink>
    </a:clrScheme>
    <a:fontScheme name="Marmu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15000"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15000"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armur 1">
        <a:dk1>
          <a:srgbClr val="000000"/>
        </a:dk1>
        <a:lt1>
          <a:srgbClr val="EAEAEA"/>
        </a:lt1>
        <a:dk2>
          <a:srgbClr val="FFCC99"/>
        </a:dk2>
        <a:lt2>
          <a:srgbClr val="FFCC66"/>
        </a:lt2>
        <a:accent1>
          <a:srgbClr val="FF9933"/>
        </a:accent1>
        <a:accent2>
          <a:srgbClr val="996600"/>
        </a:accent2>
        <a:accent3>
          <a:srgbClr val="FFE2CA"/>
        </a:accent3>
        <a:accent4>
          <a:srgbClr val="C8C8C8"/>
        </a:accent4>
        <a:accent5>
          <a:srgbClr val="FFCAAD"/>
        </a:accent5>
        <a:accent6>
          <a:srgbClr val="8A5C00"/>
        </a:accent6>
        <a:hlink>
          <a:srgbClr val="FF505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mur 2">
        <a:dk1>
          <a:srgbClr val="000000"/>
        </a:dk1>
        <a:lt1>
          <a:srgbClr val="FFFFFF"/>
        </a:lt1>
        <a:dk2>
          <a:srgbClr val="EAEAEA"/>
        </a:dk2>
        <a:lt2>
          <a:srgbClr val="FFFFFF"/>
        </a:lt2>
        <a:accent1>
          <a:srgbClr val="CBCBCB"/>
        </a:accent1>
        <a:accent2>
          <a:srgbClr val="333333"/>
        </a:accent2>
        <a:accent3>
          <a:srgbClr val="F3F3F3"/>
        </a:accent3>
        <a:accent4>
          <a:srgbClr val="DADADA"/>
        </a:accent4>
        <a:accent5>
          <a:srgbClr val="E2E2E2"/>
        </a:accent5>
        <a:accent6>
          <a:srgbClr val="2D2D2D"/>
        </a:accent6>
        <a:hlink>
          <a:srgbClr val="C0C0C0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mur 3">
        <a:dk1>
          <a:srgbClr val="000000"/>
        </a:dk1>
        <a:lt1>
          <a:srgbClr val="EAEAEA"/>
        </a:lt1>
        <a:dk2>
          <a:srgbClr val="006600"/>
        </a:dk2>
        <a:lt2>
          <a:srgbClr val="FFCC66"/>
        </a:lt2>
        <a:accent1>
          <a:srgbClr val="3366FF"/>
        </a:accent1>
        <a:accent2>
          <a:srgbClr val="60371C"/>
        </a:accent2>
        <a:accent3>
          <a:srgbClr val="AAB8AA"/>
        </a:accent3>
        <a:accent4>
          <a:srgbClr val="C8C8C8"/>
        </a:accent4>
        <a:accent5>
          <a:srgbClr val="ADB8FF"/>
        </a:accent5>
        <a:accent6>
          <a:srgbClr val="563118"/>
        </a:accent6>
        <a:hlink>
          <a:srgbClr val="FF0033"/>
        </a:hlink>
        <a:folHlink>
          <a:srgbClr val="CC996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Projekt domyślny">
  <a:themeElements>
    <a:clrScheme name="Projekt domyślny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alibri-whit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Unicode MS" pitchFamily="34" charset="-128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Projekt domyślny">
  <a:themeElements>
    <a:clrScheme name="Projekt domyślny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30754</TotalTime>
  <Words>1720</Words>
  <Application>Microsoft Office PowerPoint</Application>
  <PresentationFormat>Pokaz na ekranie (4:3)</PresentationFormat>
  <Paragraphs>268</Paragraphs>
  <Slides>36</Slides>
  <Notes>36</Notes>
  <HiddenSlides>0</HiddenSlides>
  <MMClips>0</MMClips>
  <ScaleCrop>false</ScaleCrop>
  <HeadingPairs>
    <vt:vector size="4" baseType="variant">
      <vt:variant>
        <vt:lpstr>Motyw</vt:lpstr>
      </vt:variant>
      <vt:variant>
        <vt:i4>6</vt:i4>
      </vt:variant>
      <vt:variant>
        <vt:lpstr>Tytuły slajdów</vt:lpstr>
      </vt:variant>
      <vt:variant>
        <vt:i4>36</vt:i4>
      </vt:variant>
    </vt:vector>
  </HeadingPairs>
  <TitlesOfParts>
    <vt:vector size="42" baseType="lpstr">
      <vt:lpstr>Projekt domyślny</vt:lpstr>
      <vt:lpstr>Marmur</vt:lpstr>
      <vt:lpstr>5_Marmur</vt:lpstr>
      <vt:lpstr>6_Marmur</vt:lpstr>
      <vt:lpstr>6_Projekt domyślny</vt:lpstr>
      <vt:lpstr>2_Projekt domyślny</vt:lpstr>
      <vt:lpstr>Podmiot, świadomość,  wolna wola</vt:lpstr>
      <vt:lpstr>Prezentacja programu PowerPoint</vt:lpstr>
      <vt:lpstr>Prezentacja programu PowerPoint</vt:lpstr>
      <vt:lpstr>To umysł się porusza … </vt:lpstr>
      <vt:lpstr>Neurofenomenologia</vt:lpstr>
      <vt:lpstr>Doświadczenie i wiedza</vt:lpstr>
      <vt:lpstr>Zawiłości świadomości </vt:lpstr>
      <vt:lpstr>Podmiotowość</vt:lpstr>
      <vt:lpstr>Fenomika neurokognitywna</vt:lpstr>
      <vt:lpstr>Ja = Mózg ?</vt:lpstr>
      <vt:lpstr>Neuronalny determinizm</vt:lpstr>
      <vt:lpstr>Przestrzeń neuronalna</vt:lpstr>
      <vt:lpstr>Przestrzeń neuronalna</vt:lpstr>
      <vt:lpstr>Mózg jako substrat myśli</vt:lpstr>
      <vt:lpstr>Geometryczny model umysłu</vt:lpstr>
      <vt:lpstr>Interfejsy mózg-komputer (BCI)</vt:lpstr>
      <vt:lpstr>Różne ‘Ja’ w mózgu</vt:lpstr>
      <vt:lpstr>Wola to jedno z wrażeń ... </vt:lpstr>
      <vt:lpstr>Wiem 10 sekund wcześniej!</vt:lpstr>
      <vt:lpstr>Mózg i wola</vt:lpstr>
      <vt:lpstr>Naiwna, top-down</vt:lpstr>
      <vt:lpstr>Mechaniczna, bottom-up</vt:lpstr>
      <vt:lpstr>Refleksywna, emergentna</vt:lpstr>
      <vt:lpstr>Jak podejmowane są decyzje?</vt:lpstr>
      <vt:lpstr>To ja nie decyduję?</vt:lpstr>
      <vt:lpstr>“Jaźn" bez granic</vt:lpstr>
      <vt:lpstr>Memy i neurony</vt:lpstr>
      <vt:lpstr>Spisek zagnieżdża się …</vt:lpstr>
      <vt:lpstr>Siatka pojęciowa - zmienne bodźce</vt:lpstr>
      <vt:lpstr>Lekkie deformacje</vt:lpstr>
      <vt:lpstr>Szybkie konkluzje</vt:lpstr>
      <vt:lpstr>Skrzywiony obraz świata</vt:lpstr>
      <vt:lpstr>Memoidy … </vt:lpstr>
      <vt:lpstr>Prezentacja programu PowerPoint</vt:lpstr>
      <vt:lpstr>Prezentacja programu PowerPoint</vt:lpstr>
      <vt:lpstr>Prezentacja programu PowerPoint</vt:lpstr>
    </vt:vector>
  </TitlesOfParts>
  <Company>Nicolaus Copernicus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reprezentowane są pojęcia w mózgu i co z tego wynika</dc:title>
  <dc:subject>Brain, language, concepts</dc:subject>
  <dc:creator>Wlodzislaw Duch</dc:creator>
  <cp:keywords>Brain, language, concepts</cp:keywords>
  <cp:lastModifiedBy>Włodzisław Duch</cp:lastModifiedBy>
  <cp:revision>840</cp:revision>
  <cp:lastPrinted>1999-08-21T07:27:07Z</cp:lastPrinted>
  <dcterms:created xsi:type="dcterms:W3CDTF">1998-04-11T13:46:18Z</dcterms:created>
  <dcterms:modified xsi:type="dcterms:W3CDTF">2015-09-19T08:08:04Z</dcterms:modified>
</cp:coreProperties>
</file>